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48" r:id="rId2"/>
  </p:sldMasterIdLst>
  <p:notesMasterIdLst>
    <p:notesMasterId r:id="rId25"/>
  </p:notesMasterIdLst>
  <p:sldIdLst>
    <p:sldId id="282" r:id="rId3"/>
    <p:sldId id="283" r:id="rId4"/>
    <p:sldId id="259" r:id="rId5"/>
    <p:sldId id="296" r:id="rId6"/>
    <p:sldId id="297" r:id="rId7"/>
    <p:sldId id="286" r:id="rId8"/>
    <p:sldId id="287" r:id="rId9"/>
    <p:sldId id="288" r:id="rId10"/>
    <p:sldId id="289" r:id="rId11"/>
    <p:sldId id="300" r:id="rId12"/>
    <p:sldId id="290" r:id="rId13"/>
    <p:sldId id="291" r:id="rId14"/>
    <p:sldId id="301" r:id="rId15"/>
    <p:sldId id="292" r:id="rId16"/>
    <p:sldId id="293" r:id="rId17"/>
    <p:sldId id="302" r:id="rId18"/>
    <p:sldId id="294" r:id="rId19"/>
    <p:sldId id="295" r:id="rId20"/>
    <p:sldId id="303" r:id="rId21"/>
    <p:sldId id="304" r:id="rId22"/>
    <p:sldId id="298" r:id="rId23"/>
    <p:sldId id="299" r:id="rId24"/>
  </p:sldIdLst>
  <p:sldSz cx="12192000" cy="6858000"/>
  <p:notesSz cx="6858000" cy="9144000"/>
  <p:embeddedFontLst>
    <p:embeddedFont>
      <p:font typeface="Avenir Next LT Pro Light" panose="020B030402020202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92"/>
    <a:srgbClr val="4A4DE8"/>
    <a:srgbClr val="7FA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0" d="100"/>
          <a:sy n="70" d="100"/>
        </p:scale>
        <p:origin x="138" y="-2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algn="ctr" rotWithShape="0">
                  <a:schemeClr val="accent1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70A-48FE-AE28-35CC3F9BFB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algn="ctr" rotWithShape="0">
                  <a:schemeClr val="accent2">
                    <a:lumMod val="75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0A-48FE-AE28-35CC3F9BFB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algn="ctr" rotWithShape="0">
                  <a:schemeClr val="bg2">
                    <a:lumMod val="5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70A-48FE-AE28-35CC3F9BFB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algn="ctr" rotWithShape="0">
                  <a:schemeClr val="accent2"/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0A-48FE-AE28-35CC3F9BFB1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otif Black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Emprendedores Principiantes</c:v>
                </c:pt>
                <c:pt idx="1">
                  <c:v>Adultos emprendedores</c:v>
                </c:pt>
                <c:pt idx="2">
                  <c:v>Mujeres Triunfadoras</c:v>
                </c:pt>
                <c:pt idx="3">
                  <c:v>Emprendedores Soñadores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0.23</c:v>
                </c:pt>
                <c:pt idx="1">
                  <c:v>0.28000000000000003</c:v>
                </c:pt>
                <c:pt idx="2">
                  <c:v>0.27</c:v>
                </c:pt>
                <c:pt idx="3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0A-48FE-AE28-35CC3F9BFB1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E89A6-AF50-440F-AC13-3F3C278623E2}" type="datetimeFigureOut">
              <a:rPr lang="es-MX" smtClean="0"/>
              <a:t>01/09/2022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BF40C-6A93-4630-85B3-CD8FD68282F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772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F40C-6A93-4630-85B3-CD8FD68282F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684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F40C-6A93-4630-85B3-CD8FD68282F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086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F40C-6A93-4630-85B3-CD8FD68282F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4533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F40C-6A93-4630-85B3-CD8FD68282F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78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BF40C-6A93-4630-85B3-CD8FD68282FA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73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27D7-B727-4D06-937C-466DD8D23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6A1D8-B085-486A-9E04-CE2EF415A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1641E-E710-44C1-B054-8B961E4DA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5A95D-1221-47DF-9D00-743CFCC6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0CB99-E296-4E6A-A7AE-30AE535A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50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3F43-DDCC-4578-86D4-3CB81894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38648-BC3E-4A05-BED4-3E8D1D44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ECDC-37A6-4C8A-B2B1-1F269FD4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B4DEC-3F18-43D4-A09B-85E05F9D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9FA3-8A8A-4735-AF55-70029442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631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A71CE-7638-4B66-8314-F4CB5E40B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BC5DE-6843-46B1-B981-4EA72CA49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7EE5-5FAB-4079-B644-DEE15B68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584E-187B-4152-AEDE-825B542F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2646-4711-4936-801A-11BDC0A5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097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85FC9-2127-46E8-9A23-17C31171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4699D-2E96-4BAC-BC06-8BDC0E8E570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1FF6B-A1BB-4997-A162-C0C88077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1F8D2-F0C4-465B-8709-45F5AA60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62AF-6E2B-406E-AF80-74DD8F3B2F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9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F1D1-EE02-4695-9142-9225A12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900A3-05AB-4146-8AAB-63A7C41B7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54389-1BCA-4A09-B287-AA81BF1F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801B6-ABFB-4718-BF11-5938E178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B5920-7344-4071-92C4-1E67AD3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685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8CAA-2BC7-4251-8F94-19067768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E5835-F01F-4B65-8227-5C1D3A7E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520BB-B659-4BA1-BEF1-A2A4EB68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DD76-9B03-434B-A960-AB79B673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A1CC3-C867-495F-A019-44AA5E582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944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F63D-7613-422D-9F1D-0C301BCE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AE5D-0FB6-4CB6-9EEF-1F4BC0CE1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6890C-EF4E-49C5-84F8-A957BBF4F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729B4-C0A1-402E-98DC-56EBE387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8DCD2-9CD6-4D0E-B33F-E5E163C2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D7975-338D-45AF-BB61-C112B81E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274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FDAA-A833-457F-8A8F-53C9D570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0E9C-AAF4-43C9-8C22-ACA935DFC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B1ED9-7D4A-4230-8526-832856E57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73C64-48F4-4E4D-A356-7BEC58A0A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DB89E-43CB-469B-906F-84D6FB118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C4F132-8F9D-4B59-B17E-CC88ECB1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52F4B-4203-4214-90A4-DD475644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273A4-7DD3-4DA1-8B97-F270321C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508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9D8A6-23CB-405C-8F7D-6AB77EB2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D1463-11F3-4876-A278-24C4C75D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F4C43-15A6-425F-8EB9-FB554FB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04F14-E49D-4A33-A0C3-41ADD0AE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078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6196A-4BF0-4E35-B8AC-FF6AB689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5B401-A7E1-467B-B58B-93AF614E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4488-9A64-4AF2-8D94-E869E8BC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435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DF91-3257-4F26-8915-3F4349D0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70E1-C23B-4F4B-9881-01B85528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A92E4-2457-42E9-9AC2-CCF612C94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A4621-ED0E-4F89-ABE8-1FC1F856A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67E2D-9D95-485A-A565-1706795C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8CA38-9663-4948-8C5F-296A2910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149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B738-7C92-4977-A0FF-15DAB5504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9BBCC-E5A9-47B3-B77D-43F58100F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EDAF3-557F-476C-A962-33A708375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9C314-1BCA-4F71-A473-F6E32625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0AFF9-4729-42D8-B994-9EEC6FBF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E090C-3F7D-4319-B660-1AF4D132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076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747C8-CA58-4D77-AD3C-5CE4DF3C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AD996-0597-49B5-BAF3-C2FE03E13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46F3D-F124-49F1-8BB2-6C7932D3E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07DDD-8243-4111-8E7E-9640B54D014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8FB03-492D-4046-82E2-2D91E489E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BB6CD-C5BC-455B-9CFF-9DA81C33E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CFE56-8625-441A-B200-FA265CA71BF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80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B9DBF-C386-41C9-8CD2-7F270AE5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BFBD-B0ED-4AEC-B52D-F268BE82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1536B-B091-47A8-BBDC-B3E426DF3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699D-2E96-4BAC-BC06-8BDC0E8E5707}" type="datetimeFigureOut">
              <a:rPr lang="en-PH" smtClean="0"/>
              <a:t>01/09/2022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31558-EF24-4BC1-887A-7ADACF2B9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AE95-4165-4DA2-B46B-42C48D564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62AF-6E2B-406E-AF80-74DD8F3B2F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75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164B7-4765-49B0-BAD4-D5C94D7C88CF}"/>
              </a:ext>
            </a:extLst>
          </p:cNvPr>
          <p:cNvSpPr txBox="1"/>
          <p:nvPr/>
        </p:nvSpPr>
        <p:spPr>
          <a:xfrm>
            <a:off x="166703" y="2340769"/>
            <a:ext cx="6858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SEGMENTACIÓN DE EMPRENDEDORES</a:t>
            </a:r>
            <a:endParaRPr lang="en-PH" sz="66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F4E36-A767-48E5-A5D6-8E0CDFCA40DF}"/>
              </a:ext>
            </a:extLst>
          </p:cNvPr>
          <p:cNvSpPr txBox="1"/>
          <p:nvPr/>
        </p:nvSpPr>
        <p:spPr>
          <a:xfrm>
            <a:off x="215690" y="4383503"/>
            <a:ext cx="221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Font Svg 02" pitchFamily="50" charset="0"/>
              </a:rPr>
              <a:t>Julio 2022</a:t>
            </a:r>
          </a:p>
          <a:p>
            <a:endParaRPr lang="en-PH" i="1" dirty="0">
              <a:latin typeface="Font Svg 02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BECE8-CACF-4DF3-BD57-D75BCADC3B17}"/>
              </a:ext>
            </a:extLst>
          </p:cNvPr>
          <p:cNvSpPr/>
          <p:nvPr/>
        </p:nvSpPr>
        <p:spPr>
          <a:xfrm>
            <a:off x="8975952" y="12032"/>
            <a:ext cx="5879902" cy="6858000"/>
          </a:xfrm>
          <a:prstGeom prst="rect">
            <a:avLst/>
          </a:prstGeom>
          <a:solidFill>
            <a:srgbClr val="4B7087"/>
          </a:solidFill>
          <a:ln>
            <a:noFill/>
          </a:ln>
          <a:effectLst>
            <a:outerShdw blurRad="177800" dist="38100" dir="10800000" algn="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C5EBD-FBF6-4C7C-81D5-425B8E31DDF8}"/>
              </a:ext>
            </a:extLst>
          </p:cNvPr>
          <p:cNvGrpSpPr/>
          <p:nvPr/>
        </p:nvGrpSpPr>
        <p:grpSpPr>
          <a:xfrm>
            <a:off x="7535976" y="1989024"/>
            <a:ext cx="2879952" cy="2879952"/>
            <a:chOff x="7535976" y="1989024"/>
            <a:chExt cx="2879952" cy="287995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76074-1FBD-41BA-BEA3-581977BD40B8}"/>
                </a:ext>
              </a:extLst>
            </p:cNvPr>
            <p:cNvSpPr/>
            <p:nvPr/>
          </p:nvSpPr>
          <p:spPr>
            <a:xfrm>
              <a:off x="7535976" y="1989024"/>
              <a:ext cx="2879952" cy="2879952"/>
            </a:xfrm>
            <a:prstGeom prst="roundRect">
              <a:avLst>
                <a:gd name="adj" fmla="val 10818"/>
              </a:avLst>
            </a:prstGeom>
            <a:solidFill>
              <a:srgbClr val="E3AD6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92E81A-2E35-4AAD-B240-F006F6BD4249}"/>
                </a:ext>
              </a:extLst>
            </p:cNvPr>
            <p:cNvSpPr/>
            <p:nvPr/>
          </p:nvSpPr>
          <p:spPr>
            <a:xfrm>
              <a:off x="7852083" y="2305220"/>
              <a:ext cx="2247560" cy="2247560"/>
            </a:xfrm>
            <a:prstGeom prst="roundRect">
              <a:avLst>
                <a:gd name="adj" fmla="val 10818"/>
              </a:avLst>
            </a:prstGeom>
            <a:solidFill>
              <a:srgbClr val="E9BE8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2" name="Graphic 11" descr="Lightbulb with solid fill">
              <a:extLst>
                <a:ext uri="{FF2B5EF4-FFF2-40B4-BE49-F238E27FC236}">
                  <a16:creationId xmlns:a16="http://schemas.microsoft.com/office/drawing/2014/main" id="{06B2C2C3-DA20-4C30-9A43-62642538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96855" y="2662024"/>
              <a:ext cx="1558016" cy="155801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F38897-3C6B-403F-A34C-006913EE1183}"/>
              </a:ext>
            </a:extLst>
          </p:cNvPr>
          <p:cNvSpPr txBox="1"/>
          <p:nvPr/>
        </p:nvSpPr>
        <p:spPr>
          <a:xfrm>
            <a:off x="15566644" y="2543001"/>
            <a:ext cx="3314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3DBBE"/>
                </a:solidFill>
                <a:latin typeface="Font Svg 02" pitchFamily="50" charset="0"/>
              </a:rPr>
              <a:t>OBJETIVO</a:t>
            </a:r>
            <a:endParaRPr lang="en-PH" sz="6000" b="1" dirty="0">
              <a:solidFill>
                <a:srgbClr val="F3DBBE"/>
              </a:solidFill>
              <a:latin typeface="Font Svg 02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E877C-BB3B-43C9-BCC4-522CFCD28174}"/>
              </a:ext>
            </a:extLst>
          </p:cNvPr>
          <p:cNvSpPr txBox="1"/>
          <p:nvPr/>
        </p:nvSpPr>
        <p:spPr>
          <a:xfrm>
            <a:off x="15616375" y="3548998"/>
            <a:ext cx="5519908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un modelo de segmentación para </a:t>
            </a:r>
            <a:r>
              <a:rPr lang="es-E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clusterizar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un conjunto de 415 personas encuestadas en el cuestionario de Perfiles Empresariales.</a:t>
            </a:r>
            <a:endParaRPr lang="es-MX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71279-F5BE-9EC8-3DB5-76195D90E29E}"/>
              </a:ext>
            </a:extLst>
          </p:cNvPr>
          <p:cNvSpPr txBox="1"/>
          <p:nvPr/>
        </p:nvSpPr>
        <p:spPr>
          <a:xfrm>
            <a:off x="11855495" y="6332883"/>
            <a:ext cx="300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Font Svg 02" pitchFamily="50" charset="0"/>
              </a:rPr>
              <a:t>Katia Elyded Morales </a:t>
            </a:r>
            <a:r>
              <a:rPr lang="en-US" i="1" dirty="0" err="1">
                <a:solidFill>
                  <a:schemeClr val="bg1"/>
                </a:solidFill>
                <a:latin typeface="Font Svg 02" pitchFamily="50" charset="0"/>
              </a:rPr>
              <a:t>Téllez</a:t>
            </a:r>
            <a:endParaRPr lang="en-US" i="1" dirty="0">
              <a:solidFill>
                <a:schemeClr val="bg1"/>
              </a:solidFill>
              <a:latin typeface="Font Svg 02" pitchFamily="50" charset="0"/>
            </a:endParaRPr>
          </a:p>
          <a:p>
            <a:endParaRPr lang="en-PH" i="1" dirty="0">
              <a:latin typeface="Font Svg 0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0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4501553-3DDF-41C7-8BAB-56E3BD768A4F}"/>
              </a:ext>
            </a:extLst>
          </p:cNvPr>
          <p:cNvSpPr txBox="1"/>
          <p:nvPr/>
        </p:nvSpPr>
        <p:spPr>
          <a:xfrm>
            <a:off x="571350" y="140885"/>
            <a:ext cx="467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B546B"/>
                </a:solidFill>
                <a:latin typeface="Font Svg 02" pitchFamily="50" charset="0"/>
              </a:rPr>
              <a:t>EMPRENDEDORES PRINCIPIANTES</a:t>
            </a:r>
            <a:endParaRPr lang="en-PH" sz="36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7755184" y="-1636663"/>
            <a:ext cx="5721345" cy="595575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1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3814196" y="-7590103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6694148" y="-846546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9574100" y="-9350787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886BB-0A4B-411F-8A25-20B7318329DF}"/>
              </a:ext>
            </a:extLst>
          </p:cNvPr>
          <p:cNvSpPr txBox="1"/>
          <p:nvPr/>
        </p:nvSpPr>
        <p:spPr>
          <a:xfrm>
            <a:off x="304408" y="1551596"/>
            <a:ext cx="555081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Hombres de 18 a 30 años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medio bajo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I (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Pacífico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76999-7679-ED12-6E46-D1CF03651444}"/>
              </a:ext>
            </a:extLst>
          </p:cNvPr>
          <p:cNvSpPr txBox="1"/>
          <p:nvPr/>
        </p:nvSpPr>
        <p:spPr>
          <a:xfrm>
            <a:off x="7244861" y="4923693"/>
            <a:ext cx="2815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95 PERSONAS</a:t>
            </a:r>
          </a:p>
          <a:p>
            <a:pPr algn="r"/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23%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A42E4-D0E1-AD00-10D8-D4F99D24551A}"/>
              </a:ext>
            </a:extLst>
          </p:cNvPr>
          <p:cNvSpPr txBox="1"/>
          <p:nvPr/>
        </p:nvSpPr>
        <p:spPr>
          <a:xfrm>
            <a:off x="323454" y="2716310"/>
            <a:ext cx="5153855" cy="747897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METAS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meta es que su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familia participe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en el negocio familiar.</a:t>
            </a:r>
          </a:p>
          <a:p>
            <a:pPr algn="just"/>
            <a:endParaRPr lang="es-ES" sz="1600" b="1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menor a $20,000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HÁBITOS FINANCIEROS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Por lo general, suelen gastar más de lo que ganan.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PROMOCIÓN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en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mantas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</a:t>
            </a:r>
          </a:p>
          <a:p>
            <a:pPr algn="just"/>
            <a:endParaRPr lang="es-ES" sz="1600" b="1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1781130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5136016" y="905770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8015968" y="20446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216098" y="7188176"/>
            <a:ext cx="509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POINT TWO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367F8-9384-4AC8-8D01-0EC9022442C7}"/>
              </a:ext>
            </a:extLst>
          </p:cNvPr>
          <p:cNvSpPr txBox="1"/>
          <p:nvPr/>
        </p:nvSpPr>
        <p:spPr>
          <a:xfrm>
            <a:off x="339276" y="8394039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C70D1-B8DB-40FD-9651-E783595B9918}"/>
              </a:ext>
            </a:extLst>
          </p:cNvPr>
          <p:cNvSpPr txBox="1"/>
          <p:nvPr/>
        </p:nvSpPr>
        <p:spPr>
          <a:xfrm>
            <a:off x="320678" y="9851657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8940D-3703-5439-8B8B-9E4CDFF47453}"/>
              </a:ext>
            </a:extLst>
          </p:cNvPr>
          <p:cNvSpPr txBox="1"/>
          <p:nvPr/>
        </p:nvSpPr>
        <p:spPr>
          <a:xfrm>
            <a:off x="193878" y="-3612287"/>
            <a:ext cx="168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95 PERSONAS</a:t>
            </a:r>
          </a:p>
          <a:p>
            <a:pPr algn="r"/>
            <a:r>
              <a:rPr lang="es-E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23%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</p:spTree>
    <p:extLst>
      <p:ext uri="{BB962C8B-B14F-4D97-AF65-F5344CB8AC3E}">
        <p14:creationId xmlns:p14="http://schemas.microsoft.com/office/powerpoint/2010/main" val="325927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7475977" y="-2030909"/>
            <a:ext cx="6096000" cy="6345761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2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5136016" y="-726548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8015968" y="-8150807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6B87F-7394-43AA-8297-73277AB51854}"/>
              </a:ext>
            </a:extLst>
          </p:cNvPr>
          <p:cNvSpPr txBox="1"/>
          <p:nvPr/>
        </p:nvSpPr>
        <p:spPr>
          <a:xfrm>
            <a:off x="320675" y="342861"/>
            <a:ext cx="509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B546B"/>
                </a:solidFill>
                <a:latin typeface="Font Svg 02" pitchFamily="50" charset="0"/>
              </a:rPr>
              <a:t>ADULTOS EMPRENDEDORES</a:t>
            </a:r>
            <a:endParaRPr lang="en-PH" sz="36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8C547-1BD5-D4DF-C2E3-72CF5E6ACCD8}"/>
              </a:ext>
            </a:extLst>
          </p:cNvPr>
          <p:cNvSpPr txBox="1"/>
          <p:nvPr/>
        </p:nvSpPr>
        <p:spPr>
          <a:xfrm>
            <a:off x="253230" y="1639442"/>
            <a:ext cx="5598824" cy="7848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Hombres y mujeres de 31 a 49 años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bajo</a:t>
            </a:r>
            <a:r>
              <a:rPr lang="es-ES" sz="15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VI (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Sureste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9A56E-23B6-9638-E780-239F4FF6A97F}"/>
              </a:ext>
            </a:extLst>
          </p:cNvPr>
          <p:cNvSpPr txBox="1"/>
          <p:nvPr/>
        </p:nvSpPr>
        <p:spPr>
          <a:xfrm>
            <a:off x="231017" y="2876930"/>
            <a:ext cx="5621037" cy="61093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OCUPACIÓN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Son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empleados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tienen un negocio propio y/o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amas de casa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tienen una idea para emprender.</a:t>
            </a:r>
          </a:p>
          <a:p>
            <a:pPr algn="just"/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MOTIVOS PARA EMPRENDER</a:t>
            </a:r>
          </a:p>
          <a:p>
            <a:pPr algn="just"/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Lo que quieren vender les motiva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principalmente quieren demostrarle a sus familiares y amigos que ellos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pueden hacerlo. </a:t>
            </a: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MIEDOS 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mayor miedo es que su negocio o empresa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quiebre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debido a la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falta de habilidades y conocimiento.</a:t>
            </a:r>
          </a:p>
          <a:p>
            <a:pPr algn="just"/>
            <a:endParaRPr lang="es-ES" sz="1500" b="1" dirty="0">
              <a:solidFill>
                <a:schemeClr val="bg2">
                  <a:lumMod val="50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b="1" dirty="0">
              <a:solidFill>
                <a:schemeClr val="bg2">
                  <a:lumMod val="50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B495A-37B8-1454-BD36-42ED1851D356}"/>
              </a:ext>
            </a:extLst>
          </p:cNvPr>
          <p:cNvSpPr txBox="1"/>
          <p:nvPr/>
        </p:nvSpPr>
        <p:spPr>
          <a:xfrm>
            <a:off x="7244861" y="4923693"/>
            <a:ext cx="304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117 PERSONAS</a:t>
            </a:r>
          </a:p>
          <a:p>
            <a:pPr algn="r"/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28%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8C89D-862E-7F2D-9CFE-15EDF275286D}"/>
              </a:ext>
            </a:extLst>
          </p:cNvPr>
          <p:cNvSpPr txBox="1"/>
          <p:nvPr/>
        </p:nvSpPr>
        <p:spPr>
          <a:xfrm>
            <a:off x="-5731749" y="2700007"/>
            <a:ext cx="5598824" cy="56477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METAS 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meta sería poder llevar a su familia de vacaciones.</a:t>
            </a:r>
            <a:endParaRPr lang="es-ES" sz="1500" b="1" dirty="0">
              <a:solidFill>
                <a:schemeClr val="bg2">
                  <a:lumMod val="50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b="1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menor a $20,000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</a:t>
            </a:r>
          </a:p>
          <a:p>
            <a:pPr algn="just"/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HÁBITOS FINANCIEROS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No suelen darle prioridad a sus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gastos principales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no gastan la mayoría de su dinero en lujos y no suelen gasta más de lo que ganan.</a:t>
            </a: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PROMOCIÓN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en el periódico o demostradoras.</a:t>
            </a:r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7475977" y="-2030909"/>
            <a:ext cx="6096000" cy="6345761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2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5136016" y="-726548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8015968" y="-8150807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6B87F-7394-43AA-8297-73277AB51854}"/>
              </a:ext>
            </a:extLst>
          </p:cNvPr>
          <p:cNvSpPr txBox="1"/>
          <p:nvPr/>
        </p:nvSpPr>
        <p:spPr>
          <a:xfrm>
            <a:off x="320675" y="342861"/>
            <a:ext cx="509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B546B"/>
                </a:solidFill>
                <a:latin typeface="Font Svg 02" pitchFamily="50" charset="0"/>
              </a:rPr>
              <a:t>ADULTOS MAYORES EMPRENDEDORES</a:t>
            </a:r>
            <a:endParaRPr lang="en-PH" sz="36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8C547-1BD5-D4DF-C2E3-72CF5E6ACCD8}"/>
              </a:ext>
            </a:extLst>
          </p:cNvPr>
          <p:cNvSpPr txBox="1"/>
          <p:nvPr/>
        </p:nvSpPr>
        <p:spPr>
          <a:xfrm>
            <a:off x="253230" y="1639442"/>
            <a:ext cx="5598824" cy="7848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Hombres y mujeres de 31 a 49 años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bajo</a:t>
            </a:r>
            <a:r>
              <a:rPr lang="es-ES" sz="15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VI (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Sureste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9A56E-23B6-9638-E780-239F4FF6A97F}"/>
              </a:ext>
            </a:extLst>
          </p:cNvPr>
          <p:cNvSpPr txBox="1"/>
          <p:nvPr/>
        </p:nvSpPr>
        <p:spPr>
          <a:xfrm>
            <a:off x="253230" y="2700007"/>
            <a:ext cx="5598824" cy="56477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METAS 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meta sería poder llevar a su familia de vacaciones.</a:t>
            </a:r>
            <a:endParaRPr lang="es-ES" sz="1500" b="1" dirty="0">
              <a:solidFill>
                <a:schemeClr val="bg2">
                  <a:lumMod val="50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b="1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menor a $20,000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</a:t>
            </a:r>
          </a:p>
          <a:p>
            <a:pPr algn="just"/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HÁBITOS FINANCIEROS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No suelen darle prioridad a sus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gastos principales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no gastan la mayoría de su dinero en lujos y no suelen gastar más de lo que ganan.</a:t>
            </a: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PROMOCIÓN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en el periódico o demostradoras.</a:t>
            </a:r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B495A-37B8-1454-BD36-42ED1851D356}"/>
              </a:ext>
            </a:extLst>
          </p:cNvPr>
          <p:cNvSpPr txBox="1"/>
          <p:nvPr/>
        </p:nvSpPr>
        <p:spPr>
          <a:xfrm>
            <a:off x="7244861" y="4923693"/>
            <a:ext cx="304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117 PERSONAS</a:t>
            </a:r>
          </a:p>
          <a:p>
            <a:pPr algn="r"/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28%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</p:spTree>
    <p:extLst>
      <p:ext uri="{BB962C8B-B14F-4D97-AF65-F5344CB8AC3E}">
        <p14:creationId xmlns:p14="http://schemas.microsoft.com/office/powerpoint/2010/main" val="86068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-6950827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3874195" y="905770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6754147" y="20446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216098" y="7188176"/>
            <a:ext cx="5673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POINT THREE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367F8-9384-4AC8-8D01-0EC9022442C7}"/>
              </a:ext>
            </a:extLst>
          </p:cNvPr>
          <p:cNvSpPr txBox="1"/>
          <p:nvPr/>
        </p:nvSpPr>
        <p:spPr>
          <a:xfrm>
            <a:off x="339276" y="8394039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C70D1-B8DB-40FD-9651-E783595B9918}"/>
              </a:ext>
            </a:extLst>
          </p:cNvPr>
          <p:cNvSpPr txBox="1"/>
          <p:nvPr/>
        </p:nvSpPr>
        <p:spPr>
          <a:xfrm>
            <a:off x="320678" y="9851657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89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-6950827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7655974" y="-1550917"/>
            <a:ext cx="6119898" cy="6370638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3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6754147" y="-8090808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181230" y="45047"/>
            <a:ext cx="56739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B546B"/>
                </a:solidFill>
                <a:latin typeface="Font Svg 02" pitchFamily="50" charset="0"/>
              </a:rPr>
              <a:t>MUJERES TRIUNFADORAS</a:t>
            </a:r>
            <a:endParaRPr lang="en-PH" sz="44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EDB24-0374-4C84-F80E-487A7752B398}"/>
              </a:ext>
            </a:extLst>
          </p:cNvPr>
          <p:cNvSpPr txBox="1"/>
          <p:nvPr/>
        </p:nvSpPr>
        <p:spPr>
          <a:xfrm>
            <a:off x="304408" y="1551596"/>
            <a:ext cx="567399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Mujeres adultas de 50+ años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alto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I y II (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Pacífico y Bajío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87A9C-FA79-868C-E25B-771AD78493D2}"/>
              </a:ext>
            </a:extLst>
          </p:cNvPr>
          <p:cNvSpPr txBox="1"/>
          <p:nvPr/>
        </p:nvSpPr>
        <p:spPr>
          <a:xfrm>
            <a:off x="304409" y="2791427"/>
            <a:ext cx="5791592" cy="62478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OCUPACIÓN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Son mujeres que atienden su propio negocio o empresa y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quieren emprender.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MOTIVOS PARA EMPRENDER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objetivo es solucionar algún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problema del mercado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identificaron, quieren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apoyar iniciativas sociales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porque les gusta tener contacto cercano con la gente.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MIEDOS</a:t>
            </a:r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 </a:t>
            </a:r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mayor miedo sería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perder la estabilidad económica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tienen y que su familia no apoye el emprendimiento. 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F20C1-CF3B-1CD1-E83E-0F473F8C1D8B}"/>
              </a:ext>
            </a:extLst>
          </p:cNvPr>
          <p:cNvSpPr txBox="1"/>
          <p:nvPr/>
        </p:nvSpPr>
        <p:spPr>
          <a:xfrm>
            <a:off x="7244861" y="4923693"/>
            <a:ext cx="304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111 PERSONAS</a:t>
            </a:r>
          </a:p>
          <a:p>
            <a:pPr algn="r"/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27%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88855-891D-7222-E878-12F636DD463A}"/>
              </a:ext>
            </a:extLst>
          </p:cNvPr>
          <p:cNvSpPr txBox="1"/>
          <p:nvPr/>
        </p:nvSpPr>
        <p:spPr>
          <a:xfrm>
            <a:off x="-6126797" y="2630758"/>
            <a:ext cx="5910793" cy="69865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METAS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Les gustaría generar empleos invertir de manera pasiva e impactar positivamente a las personas.</a:t>
            </a:r>
          </a:p>
          <a:p>
            <a:pPr algn="just"/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alta, el intervalo es de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$81k a $300k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 </a:t>
            </a:r>
          </a:p>
          <a:p>
            <a:pPr algn="just"/>
            <a:endParaRPr lang="es-ES" sz="16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HÁBITOS FINANCIEROS</a:t>
            </a:r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 </a:t>
            </a:r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No usan su dinero sólo en necesitades básicas.  Además, son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muy organizadas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llevan un control de sus finanzas.. 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PROMOCIÓN</a:t>
            </a:r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principalmente en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marketing de </a:t>
            </a:r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guerilla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y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televisión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 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7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-6950827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7655974" y="-1550917"/>
            <a:ext cx="6119898" cy="6370638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3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6754147" y="-8090808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181230" y="45047"/>
            <a:ext cx="56739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B546B"/>
                </a:solidFill>
                <a:latin typeface="Font Svg 02" pitchFamily="50" charset="0"/>
              </a:rPr>
              <a:t>MUJERES TRIUNFADORAS</a:t>
            </a:r>
            <a:endParaRPr lang="en-PH" sz="44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EDB24-0374-4C84-F80E-487A7752B398}"/>
              </a:ext>
            </a:extLst>
          </p:cNvPr>
          <p:cNvSpPr txBox="1"/>
          <p:nvPr/>
        </p:nvSpPr>
        <p:spPr>
          <a:xfrm>
            <a:off x="304408" y="1551596"/>
            <a:ext cx="5673993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Mujeres adultas de 50+ años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alto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I y II (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Pacífico y Bajío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87A9C-FA79-868C-E25B-771AD78493D2}"/>
              </a:ext>
            </a:extLst>
          </p:cNvPr>
          <p:cNvSpPr txBox="1"/>
          <p:nvPr/>
        </p:nvSpPr>
        <p:spPr>
          <a:xfrm>
            <a:off x="304408" y="2630758"/>
            <a:ext cx="5910793" cy="69865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METAS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Les gustaría generar empleos invertir de manera pasiva e impactar positivamente a las personas.</a:t>
            </a:r>
          </a:p>
          <a:p>
            <a:pPr algn="just"/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alta, el intervalo es de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$81k a $300k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 </a:t>
            </a:r>
          </a:p>
          <a:p>
            <a:pPr algn="just"/>
            <a:endParaRPr lang="es-ES" sz="16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HÁBITOS FINANCIEROS</a:t>
            </a:r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 </a:t>
            </a:r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No usan su dinero sólo en necesitades básicas.  Además, son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muy organizadas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llevan un control de sus finanzas.. 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PROMOCIÓN</a:t>
            </a:r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principalmente en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marketing de </a:t>
            </a:r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guerilla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y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televisión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 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F20C1-CF3B-1CD1-E83E-0F473F8C1D8B}"/>
              </a:ext>
            </a:extLst>
          </p:cNvPr>
          <p:cNvSpPr txBox="1"/>
          <p:nvPr/>
        </p:nvSpPr>
        <p:spPr>
          <a:xfrm>
            <a:off x="7244861" y="4923693"/>
            <a:ext cx="304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111 PERSONAS</a:t>
            </a:r>
          </a:p>
          <a:p>
            <a:pPr algn="r"/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27%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</p:spTree>
    <p:extLst>
      <p:ext uri="{BB962C8B-B14F-4D97-AF65-F5344CB8AC3E}">
        <p14:creationId xmlns:p14="http://schemas.microsoft.com/office/powerpoint/2010/main" val="168495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-6950827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3874195" y="-719082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5255093" y="114052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339276" y="7188176"/>
            <a:ext cx="5673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POINT FOUR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367F8-9384-4AC8-8D01-0EC9022442C7}"/>
              </a:ext>
            </a:extLst>
          </p:cNvPr>
          <p:cNvSpPr txBox="1"/>
          <p:nvPr/>
        </p:nvSpPr>
        <p:spPr>
          <a:xfrm>
            <a:off x="339276" y="8394039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C70D1-B8DB-40FD-9651-E783595B9918}"/>
              </a:ext>
            </a:extLst>
          </p:cNvPr>
          <p:cNvSpPr txBox="1"/>
          <p:nvPr/>
        </p:nvSpPr>
        <p:spPr>
          <a:xfrm>
            <a:off x="320678" y="9851657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4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-6950827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3874195" y="-719082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7496291" y="-1670915"/>
            <a:ext cx="5994302" cy="6239896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4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231988" y="299914"/>
            <a:ext cx="5673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B546B"/>
                </a:solidFill>
                <a:latin typeface="Font Svg 02" pitchFamily="50" charset="0"/>
              </a:rPr>
              <a:t>EMPRENDEDORES SOÑADORES</a:t>
            </a:r>
            <a:endParaRPr lang="en-PH" sz="4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D5E56F-E739-4473-8778-0C337538DB86}"/>
              </a:ext>
            </a:extLst>
          </p:cNvPr>
          <p:cNvSpPr/>
          <p:nvPr/>
        </p:nvSpPr>
        <p:spPr>
          <a:xfrm>
            <a:off x="-11552555" y="4088989"/>
            <a:ext cx="755056" cy="755056"/>
          </a:xfrm>
          <a:prstGeom prst="ellipse">
            <a:avLst/>
          </a:prstGeom>
          <a:solidFill>
            <a:srgbClr val="496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Font Svg 02" pitchFamily="50" charset="0"/>
              </a:rPr>
              <a:t>1</a:t>
            </a:r>
            <a:endParaRPr lang="en-PH" sz="4000" dirty="0">
              <a:latin typeface="Font Svg 02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7A17D-9100-4B66-A3B6-0512565EFC3C}"/>
              </a:ext>
            </a:extLst>
          </p:cNvPr>
          <p:cNvSpPr txBox="1"/>
          <p:nvPr/>
        </p:nvSpPr>
        <p:spPr>
          <a:xfrm>
            <a:off x="-12617343" y="5188444"/>
            <a:ext cx="3178357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F1382-2D38-2ADF-97CE-E1CC5984FC33}"/>
              </a:ext>
            </a:extLst>
          </p:cNvPr>
          <p:cNvSpPr txBox="1"/>
          <p:nvPr/>
        </p:nvSpPr>
        <p:spPr>
          <a:xfrm>
            <a:off x="253230" y="1639442"/>
            <a:ext cx="5598824" cy="7848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Hombres y mujeres adultos de 50+ años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medio</a:t>
            </a:r>
            <a:r>
              <a:rPr lang="es-ES" sz="15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IV y V (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Centro y D.F.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3C168-A80C-77F9-6149-AA4E908615DA}"/>
              </a:ext>
            </a:extLst>
          </p:cNvPr>
          <p:cNvSpPr txBox="1"/>
          <p:nvPr/>
        </p:nvSpPr>
        <p:spPr>
          <a:xfrm>
            <a:off x="205104" y="2657826"/>
            <a:ext cx="5864983" cy="61093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OCUPACIÓN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Son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empleados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tienen un negocio propio y/o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amas de casa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tienen una idea para emprender.</a:t>
            </a:r>
          </a:p>
          <a:p>
            <a:pPr algn="just"/>
            <a:endParaRPr lang="es-ES" sz="15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MOTIVOS PARA EMPRENDER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Desean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dejar de tener jefe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quieren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enseñar lo que han aprendido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a otras personas y les gustaría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superar los retos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conlleva tener un negocio o empresa.  </a:t>
            </a:r>
          </a:p>
          <a:p>
            <a:pPr algn="just"/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MIEDOS</a:t>
            </a:r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miedo es que su emprendimiento tenga una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mala administración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que sus familiares y amigos los vean como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perdedores.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También, sienten que 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no tienen la actitud de un buen vendedor.</a:t>
            </a: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0831F-309A-DC38-7D26-C325728AE229}"/>
              </a:ext>
            </a:extLst>
          </p:cNvPr>
          <p:cNvSpPr txBox="1"/>
          <p:nvPr/>
        </p:nvSpPr>
        <p:spPr>
          <a:xfrm>
            <a:off x="7244861" y="4923693"/>
            <a:ext cx="304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Font Svg 02"/>
              </a:rPr>
              <a:t>92 PERSONAS</a:t>
            </a:r>
          </a:p>
          <a:p>
            <a:pPr algn="r"/>
            <a:r>
              <a:rPr lang="es-E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Font Svg 02"/>
              </a:rPr>
              <a:t>22%</a:t>
            </a:r>
            <a:endParaRPr lang="es-MX" sz="3600" b="1" dirty="0">
              <a:solidFill>
                <a:schemeClr val="accent6">
                  <a:lumMod val="40000"/>
                  <a:lumOff val="60000"/>
                </a:schemeClr>
              </a:solidFill>
              <a:latin typeface="Font Svg 0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9CEC5F-7D62-6A43-62A7-8534E33AF546}"/>
              </a:ext>
            </a:extLst>
          </p:cNvPr>
          <p:cNvSpPr txBox="1"/>
          <p:nvPr/>
        </p:nvSpPr>
        <p:spPr>
          <a:xfrm>
            <a:off x="-5744287" y="2604687"/>
            <a:ext cx="5598824" cy="63401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METAS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meta sería tener una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oficina o despacho propio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apoyar alguna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causa social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llevar de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vacaciones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a su familia.</a:t>
            </a:r>
          </a:p>
          <a:p>
            <a:pPr algn="just"/>
            <a:endParaRPr lang="es-ES" sz="15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menor a $80,000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</a:t>
            </a:r>
          </a:p>
          <a:p>
            <a:pPr algn="just"/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HÁBITOS FINANCIEROS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Por lo general,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gastan más de lo que ganan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la mayoría de su dinero se va en lujos..  </a:t>
            </a:r>
          </a:p>
          <a:p>
            <a:pPr algn="just"/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PROMOCIÓN</a:t>
            </a:r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en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periódicos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y/o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blogs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relacionados al ramo.</a:t>
            </a:r>
            <a:endParaRPr lang="es-ES" sz="15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8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-7010826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2256064" y="-6950827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3874195" y="-719082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7496291" y="-1670915"/>
            <a:ext cx="5994302" cy="6239896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4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A7DA0E-D0AA-4CF0-A518-F7D6D5E5147C}"/>
              </a:ext>
            </a:extLst>
          </p:cNvPr>
          <p:cNvSpPr txBox="1"/>
          <p:nvPr/>
        </p:nvSpPr>
        <p:spPr>
          <a:xfrm>
            <a:off x="231988" y="299914"/>
            <a:ext cx="5673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B546B"/>
                </a:solidFill>
                <a:latin typeface="Font Svg 02" pitchFamily="50" charset="0"/>
              </a:rPr>
              <a:t>EMPRENDEDORES SOÑADORES</a:t>
            </a:r>
            <a:endParaRPr lang="en-PH" sz="4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F1382-2D38-2ADF-97CE-E1CC5984FC33}"/>
              </a:ext>
            </a:extLst>
          </p:cNvPr>
          <p:cNvSpPr txBox="1"/>
          <p:nvPr/>
        </p:nvSpPr>
        <p:spPr>
          <a:xfrm>
            <a:off x="253230" y="1639442"/>
            <a:ext cx="5598824" cy="7848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Hombres y mujeres adultos de 50+ años</a:t>
            </a:r>
            <a:r>
              <a:rPr lang="es-E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medio</a:t>
            </a:r>
            <a:r>
              <a:rPr lang="es-ES" sz="15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IV y V (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Centro y D.F.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3C168-A80C-77F9-6149-AA4E908615DA}"/>
              </a:ext>
            </a:extLst>
          </p:cNvPr>
          <p:cNvSpPr txBox="1"/>
          <p:nvPr/>
        </p:nvSpPr>
        <p:spPr>
          <a:xfrm>
            <a:off x="222359" y="2511699"/>
            <a:ext cx="5598824" cy="63401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METAS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meta sería tener una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oficina o despacho propio</a:t>
            </a:r>
            <a:r>
              <a:rPr lang="es-ES" sz="15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,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apoyar alguna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causa social 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llevar de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vacaciones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a su familia.</a:t>
            </a:r>
          </a:p>
          <a:p>
            <a:pPr algn="just"/>
            <a:endParaRPr lang="es-ES" sz="15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PRESUPUESTO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La cantidad que podrían invertir es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menor a $80,000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.</a:t>
            </a:r>
          </a:p>
          <a:p>
            <a:pPr algn="just"/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HÁBITOS FINANCIEROS</a:t>
            </a: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Por lo general,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gastan más de lo que ganan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la mayoría de su dinero se va en lujos..  </a:t>
            </a:r>
          </a:p>
          <a:p>
            <a:pPr algn="just"/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b="1" dirty="0">
                <a:solidFill>
                  <a:srgbClr val="00B050"/>
                </a:solidFill>
                <a:latin typeface="Montserrat" panose="02000505000000020004" pitchFamily="2" charset="0"/>
              </a:rPr>
              <a:t>PROMOCIÓN</a:t>
            </a:r>
            <a:r>
              <a:rPr lang="es-ES" sz="1500" b="1" dirty="0">
                <a:solidFill>
                  <a:schemeClr val="accent4">
                    <a:lumMod val="75000"/>
                  </a:schemeClr>
                </a:solidFill>
                <a:latin typeface="Montserrat" panose="02000505000000020004" pitchFamily="2" charset="0"/>
              </a:rPr>
              <a:t> </a:t>
            </a:r>
            <a:endParaRPr lang="es-ES" sz="1500" dirty="0">
              <a:solidFill>
                <a:schemeClr val="accent4">
                  <a:lumMod val="7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Promocionarían su negocio en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periódicos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, y/o </a:t>
            </a:r>
            <a:r>
              <a:rPr lang="es-ES" sz="15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blogs</a:t>
            </a:r>
            <a:r>
              <a:rPr lang="es-E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relacionados al ramo.</a:t>
            </a:r>
            <a:endParaRPr lang="es-ES" sz="15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0831F-309A-DC38-7D26-C325728AE229}"/>
              </a:ext>
            </a:extLst>
          </p:cNvPr>
          <p:cNvSpPr txBox="1"/>
          <p:nvPr/>
        </p:nvSpPr>
        <p:spPr>
          <a:xfrm>
            <a:off x="7244861" y="4923693"/>
            <a:ext cx="304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Font Svg 02"/>
              </a:rPr>
              <a:t>92 PERSONAS</a:t>
            </a:r>
          </a:p>
          <a:p>
            <a:pPr algn="r"/>
            <a:r>
              <a:rPr lang="es-E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Font Svg 02"/>
              </a:rPr>
              <a:t>22%</a:t>
            </a:r>
            <a:endParaRPr lang="es-MX" sz="3600" b="1" dirty="0">
              <a:solidFill>
                <a:schemeClr val="accent6">
                  <a:lumMod val="40000"/>
                  <a:lumOff val="60000"/>
                </a:schemeClr>
              </a:solidFill>
              <a:latin typeface="Font Svg 0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C92AD-B164-E151-1588-A807668B7172}"/>
              </a:ext>
            </a:extLst>
          </p:cNvPr>
          <p:cNvSpPr txBox="1"/>
          <p:nvPr/>
        </p:nvSpPr>
        <p:spPr>
          <a:xfrm>
            <a:off x="1395909" y="8875077"/>
            <a:ext cx="281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ont Svg 02"/>
              </a:rPr>
              <a:t>92 PERSONAS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28C8DC-F72E-F54A-ADC2-843DFB9704B7}"/>
              </a:ext>
            </a:extLst>
          </p:cNvPr>
          <p:cNvSpPr txBox="1"/>
          <p:nvPr/>
        </p:nvSpPr>
        <p:spPr>
          <a:xfrm>
            <a:off x="575340" y="11899379"/>
            <a:ext cx="3049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ont Svg 02"/>
              </a:rPr>
              <a:t>111 PERSONAS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40586C-C57B-684D-8EA6-FC852197E5E9}"/>
              </a:ext>
            </a:extLst>
          </p:cNvPr>
          <p:cNvSpPr txBox="1"/>
          <p:nvPr/>
        </p:nvSpPr>
        <p:spPr>
          <a:xfrm>
            <a:off x="8215132" y="11839277"/>
            <a:ext cx="3049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ont Svg 02"/>
              </a:rPr>
              <a:t>117 PERSONAS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BED33-ACDD-3C44-1EE2-5BE0D51DD796}"/>
              </a:ext>
            </a:extLst>
          </p:cNvPr>
          <p:cNvSpPr txBox="1"/>
          <p:nvPr/>
        </p:nvSpPr>
        <p:spPr>
          <a:xfrm>
            <a:off x="7677928" y="8839345"/>
            <a:ext cx="281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ont Svg 02"/>
              </a:rPr>
              <a:t>95 PERSONAS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75E9D5-8F38-B8D0-3021-F09DA0E08526}"/>
              </a:ext>
            </a:extLst>
          </p:cNvPr>
          <p:cNvSpPr txBox="1"/>
          <p:nvPr/>
        </p:nvSpPr>
        <p:spPr>
          <a:xfrm>
            <a:off x="175854" y="8551936"/>
            <a:ext cx="418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ont Svg 02"/>
              </a:rPr>
              <a:t>EMPRENDEDORES SOÑADORES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778659-A4A9-1A18-F1A0-C0E50D0A9403}"/>
              </a:ext>
            </a:extLst>
          </p:cNvPr>
          <p:cNvSpPr txBox="1"/>
          <p:nvPr/>
        </p:nvSpPr>
        <p:spPr>
          <a:xfrm>
            <a:off x="146127" y="11431624"/>
            <a:ext cx="346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ont Svg 02"/>
              </a:rPr>
              <a:t>MUJERES TRIUNFADORAS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253F9A-FD2E-BC00-6618-EC2432F983DF}"/>
              </a:ext>
            </a:extLst>
          </p:cNvPr>
          <p:cNvSpPr txBox="1"/>
          <p:nvPr/>
        </p:nvSpPr>
        <p:spPr>
          <a:xfrm>
            <a:off x="8229103" y="11431623"/>
            <a:ext cx="376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ont Svg 02"/>
              </a:rPr>
              <a:t>ADULTOS EMPRENDEDORES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868414-752D-D58A-EB6B-A41285D8FAAD}"/>
              </a:ext>
            </a:extLst>
          </p:cNvPr>
          <p:cNvSpPr txBox="1"/>
          <p:nvPr/>
        </p:nvSpPr>
        <p:spPr>
          <a:xfrm>
            <a:off x="7670826" y="8542595"/>
            <a:ext cx="452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ont Svg 02"/>
              </a:rPr>
              <a:t>EMPRENDEDORES PRINCIPIANTES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1DF3-B50D-210B-04FA-714CC7C9BA09}"/>
              </a:ext>
            </a:extLst>
          </p:cNvPr>
          <p:cNvSpPr/>
          <p:nvPr/>
        </p:nvSpPr>
        <p:spPr>
          <a:xfrm>
            <a:off x="4094145" y="7839397"/>
            <a:ext cx="4003709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600" dirty="0">
                <a:ln/>
                <a:solidFill>
                  <a:srgbClr val="FF0000"/>
                </a:solidFill>
              </a:rPr>
              <a:t>PERFILES</a:t>
            </a:r>
          </a:p>
        </p:txBody>
      </p:sp>
    </p:spTree>
    <p:extLst>
      <p:ext uri="{BB962C8B-B14F-4D97-AF65-F5344CB8AC3E}">
        <p14:creationId xmlns:p14="http://schemas.microsoft.com/office/powerpoint/2010/main" val="4214611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6BECE8-CACF-4DF3-BD57-D75BCADC3B17}"/>
              </a:ext>
            </a:extLst>
          </p:cNvPr>
          <p:cNvSpPr/>
          <p:nvPr/>
        </p:nvSpPr>
        <p:spPr>
          <a:xfrm>
            <a:off x="-83897" y="-9144"/>
            <a:ext cx="12599790" cy="7087382"/>
          </a:xfrm>
          <a:prstGeom prst="rect">
            <a:avLst/>
          </a:prstGeom>
          <a:solidFill>
            <a:srgbClr val="4B7087"/>
          </a:solidFill>
          <a:ln>
            <a:noFill/>
          </a:ln>
          <a:effectLst>
            <a:outerShdw blurRad="177800" dist="38100" dir="10800000" algn="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D4AFDA-6915-4410-A435-9534C5B4E934}"/>
              </a:ext>
            </a:extLst>
          </p:cNvPr>
          <p:cNvGrpSpPr/>
          <p:nvPr/>
        </p:nvGrpSpPr>
        <p:grpSpPr>
          <a:xfrm>
            <a:off x="576092" y="1989024"/>
            <a:ext cx="2879952" cy="2879952"/>
            <a:chOff x="576092" y="1989024"/>
            <a:chExt cx="2879952" cy="287995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376074-1FBD-41BA-BEA3-581977BD40B8}"/>
                </a:ext>
              </a:extLst>
            </p:cNvPr>
            <p:cNvSpPr/>
            <p:nvPr/>
          </p:nvSpPr>
          <p:spPr>
            <a:xfrm>
              <a:off x="576092" y="1989024"/>
              <a:ext cx="2879952" cy="2879952"/>
            </a:xfrm>
            <a:prstGeom prst="roundRect">
              <a:avLst>
                <a:gd name="adj" fmla="val 10818"/>
              </a:avLst>
            </a:prstGeom>
            <a:solidFill>
              <a:srgbClr val="E3AD6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92E81A-2E35-4AAD-B240-F006F6BD4249}"/>
                </a:ext>
              </a:extLst>
            </p:cNvPr>
            <p:cNvSpPr/>
            <p:nvPr/>
          </p:nvSpPr>
          <p:spPr>
            <a:xfrm>
              <a:off x="892199" y="2305220"/>
              <a:ext cx="2247560" cy="2247560"/>
            </a:xfrm>
            <a:prstGeom prst="roundRect">
              <a:avLst>
                <a:gd name="adj" fmla="val 10818"/>
              </a:avLst>
            </a:prstGeom>
            <a:solidFill>
              <a:srgbClr val="E9BE8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2" name="Graphic 11" descr="Lightbulb with solid fill">
              <a:extLst>
                <a:ext uri="{FF2B5EF4-FFF2-40B4-BE49-F238E27FC236}">
                  <a16:creationId xmlns:a16="http://schemas.microsoft.com/office/drawing/2014/main" id="{06B2C2C3-DA20-4C30-9A43-62642538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971" y="2662024"/>
              <a:ext cx="1558016" cy="155801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2A301A-F570-414D-9FAA-276861868F4E}"/>
              </a:ext>
            </a:extLst>
          </p:cNvPr>
          <p:cNvSpPr txBox="1"/>
          <p:nvPr/>
        </p:nvSpPr>
        <p:spPr>
          <a:xfrm>
            <a:off x="3826306" y="2543001"/>
            <a:ext cx="3314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3DBBE"/>
                </a:solidFill>
                <a:latin typeface="Font Svg 02" pitchFamily="50" charset="0"/>
              </a:rPr>
              <a:t>OBJETIVO</a:t>
            </a:r>
            <a:endParaRPr lang="en-PH" sz="6000" b="1" dirty="0">
              <a:solidFill>
                <a:srgbClr val="F3DBBE"/>
              </a:solidFill>
              <a:latin typeface="Font Svg 02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3A289-B5D1-49D3-A057-F5B70CE6A2AE}"/>
              </a:ext>
            </a:extLst>
          </p:cNvPr>
          <p:cNvSpPr txBox="1"/>
          <p:nvPr/>
        </p:nvSpPr>
        <p:spPr>
          <a:xfrm>
            <a:off x="3876036" y="3548998"/>
            <a:ext cx="7423765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un modelo de segmentación para </a:t>
            </a:r>
            <a:r>
              <a:rPr lang="es-E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clusterizar</a:t>
            </a:r>
            <a:r>
              <a:rPr lang="es-E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un conjunto de 415 personas de acuerdo a las respuestas obtenidas en el cuestionario de Perfiles Empresariales.</a:t>
            </a:r>
            <a:endParaRPr lang="es-MX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72E29BE4-DFA3-C549-A9B1-5C02CBF1F39C}"/>
              </a:ext>
            </a:extLst>
          </p:cNvPr>
          <p:cNvSpPr txBox="1">
            <a:spLocks/>
          </p:cNvSpPr>
          <p:nvPr/>
        </p:nvSpPr>
        <p:spPr>
          <a:xfrm>
            <a:off x="2435329" y="7849549"/>
            <a:ext cx="7321342" cy="1116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71C92"/>
                </a:solidFill>
                <a:latin typeface="Biotif Black" panose="00000500000000000000" pitchFamily="2" charset="0"/>
              </a:rPr>
              <a:t>CUESTIONARIO</a:t>
            </a:r>
            <a:endParaRPr lang="en-PH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C5BE56-E729-DD90-44F5-ACEE89551E83}"/>
              </a:ext>
            </a:extLst>
          </p:cNvPr>
          <p:cNvGrpSpPr/>
          <p:nvPr/>
        </p:nvGrpSpPr>
        <p:grpSpPr>
          <a:xfrm>
            <a:off x="1051354" y="11914647"/>
            <a:ext cx="2767947" cy="2767947"/>
            <a:chOff x="1051354" y="2371502"/>
            <a:chExt cx="2767947" cy="276794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D0B2F831-5C2F-DEB0-BE5D-63E429BE3CF3}"/>
                </a:ext>
              </a:extLst>
            </p:cNvPr>
            <p:cNvSpPr/>
            <p:nvPr/>
          </p:nvSpPr>
          <p:spPr>
            <a:xfrm rot="2637817">
              <a:off x="1051354" y="2371502"/>
              <a:ext cx="2767947" cy="2767947"/>
            </a:xfrm>
            <a:prstGeom prst="roundRect">
              <a:avLst/>
            </a:prstGeom>
            <a:solidFill>
              <a:srgbClr val="4A4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2947A75-BB92-D6AB-E136-9E5922FB00E8}"/>
                </a:ext>
              </a:extLst>
            </p:cNvPr>
            <p:cNvSpPr/>
            <p:nvPr/>
          </p:nvSpPr>
          <p:spPr>
            <a:xfrm rot="2637817">
              <a:off x="1299863" y="2620011"/>
              <a:ext cx="2270930" cy="2270930"/>
            </a:xfrm>
            <a:prstGeom prst="roundRect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EA9113-1FC6-A5DA-C945-05AC6B14A635}"/>
              </a:ext>
            </a:extLst>
          </p:cNvPr>
          <p:cNvGrpSpPr/>
          <p:nvPr/>
        </p:nvGrpSpPr>
        <p:grpSpPr>
          <a:xfrm>
            <a:off x="4730391" y="13357325"/>
            <a:ext cx="2767947" cy="2767947"/>
            <a:chOff x="4730391" y="2311951"/>
            <a:chExt cx="2767947" cy="276794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30BF34D-5DC1-58F6-C7CD-B1C0B54F8E79}"/>
                </a:ext>
              </a:extLst>
            </p:cNvPr>
            <p:cNvSpPr/>
            <p:nvPr/>
          </p:nvSpPr>
          <p:spPr>
            <a:xfrm rot="2637817">
              <a:off x="4730391" y="2311951"/>
              <a:ext cx="2767947" cy="2767947"/>
            </a:xfrm>
            <a:prstGeom prst="roundRect">
              <a:avLst/>
            </a:prstGeom>
            <a:solidFill>
              <a:srgbClr val="4A4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78E4C3C-5BE1-E55F-97D0-EACEA027094B}"/>
                </a:ext>
              </a:extLst>
            </p:cNvPr>
            <p:cNvSpPr/>
            <p:nvPr/>
          </p:nvSpPr>
          <p:spPr>
            <a:xfrm rot="2637817">
              <a:off x="4956882" y="2560459"/>
              <a:ext cx="2270930" cy="2270930"/>
            </a:xfrm>
            <a:prstGeom prst="roundRect">
              <a:avLst/>
            </a:pr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A176C4-46CB-EEEE-3463-841B7A6E10AA}"/>
              </a:ext>
            </a:extLst>
          </p:cNvPr>
          <p:cNvGrpSpPr/>
          <p:nvPr/>
        </p:nvGrpSpPr>
        <p:grpSpPr>
          <a:xfrm>
            <a:off x="8409429" y="14903183"/>
            <a:ext cx="2767947" cy="2767947"/>
            <a:chOff x="8409429" y="2355582"/>
            <a:chExt cx="2767947" cy="276794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7BEA037-E8D4-0900-57FA-147B27D6CB8D}"/>
                </a:ext>
              </a:extLst>
            </p:cNvPr>
            <p:cNvSpPr/>
            <p:nvPr/>
          </p:nvSpPr>
          <p:spPr>
            <a:xfrm rot="2637817">
              <a:off x="8409429" y="2355582"/>
              <a:ext cx="2767947" cy="2767947"/>
            </a:xfrm>
            <a:prstGeom prst="roundRect">
              <a:avLst/>
            </a:prstGeom>
            <a:solidFill>
              <a:srgbClr val="4A4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82D5366-594C-05BE-EAF9-1E0528F28F1C}"/>
                </a:ext>
              </a:extLst>
            </p:cNvPr>
            <p:cNvSpPr/>
            <p:nvPr/>
          </p:nvSpPr>
          <p:spPr>
            <a:xfrm rot="2637817">
              <a:off x="8638736" y="2604091"/>
              <a:ext cx="2270930" cy="2270930"/>
            </a:xfrm>
            <a:prstGeom prst="roundRect">
              <a:avLst/>
            </a:pr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FE2061-31FB-7E8B-16DA-F62017A2D7C0}"/>
              </a:ext>
            </a:extLst>
          </p:cNvPr>
          <p:cNvSpPr txBox="1"/>
          <p:nvPr/>
        </p:nvSpPr>
        <p:spPr>
          <a:xfrm>
            <a:off x="-6612792" y="2471536"/>
            <a:ext cx="6858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SEGMENTACIÓN DE EMPRENDEDORES</a:t>
            </a:r>
            <a:endParaRPr lang="en-PH" sz="66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6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7496291" y="-12171775"/>
            <a:ext cx="5994302" cy="6239896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4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4A305-24DC-3BB0-32DF-3D700B31ED34}"/>
              </a:ext>
            </a:extLst>
          </p:cNvPr>
          <p:cNvSpPr txBox="1"/>
          <p:nvPr/>
        </p:nvSpPr>
        <p:spPr>
          <a:xfrm>
            <a:off x="1085943" y="7821097"/>
            <a:ext cx="65553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E9BE8B"/>
                </a:solidFill>
                <a:latin typeface="Font Svg 02" pitchFamily="50" charset="0"/>
              </a:rPr>
              <a:t>¡GRACIAS!</a:t>
            </a:r>
            <a:endParaRPr lang="en-PH" sz="11500" b="1" dirty="0">
              <a:solidFill>
                <a:srgbClr val="E9BE8B"/>
              </a:solidFill>
              <a:latin typeface="Font Svg 02" pitchFamily="50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B4CB3BA-8C23-420E-B02F-7635086163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342367"/>
              </p:ext>
            </p:extLst>
          </p:nvPr>
        </p:nvGraphicFramePr>
        <p:xfrm>
          <a:off x="1675533" y="821410"/>
          <a:ext cx="8537847" cy="5750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BB8A20F-39C5-47EE-147E-63CF21609E48}"/>
              </a:ext>
            </a:extLst>
          </p:cNvPr>
          <p:cNvSpPr txBox="1"/>
          <p:nvPr/>
        </p:nvSpPr>
        <p:spPr>
          <a:xfrm>
            <a:off x="1395909" y="1652868"/>
            <a:ext cx="281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ont Svg 02"/>
              </a:rPr>
              <a:t>92 PERSONAS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07B5B3-C905-CF90-2C7E-B2FD090F28E4}"/>
              </a:ext>
            </a:extLst>
          </p:cNvPr>
          <p:cNvSpPr txBox="1"/>
          <p:nvPr/>
        </p:nvSpPr>
        <p:spPr>
          <a:xfrm>
            <a:off x="575340" y="4677170"/>
            <a:ext cx="3049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ont Svg 02"/>
              </a:rPr>
              <a:t>111 PERSONAS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B8BAA-4750-C6A9-0FF1-80C2446C4CBD}"/>
              </a:ext>
            </a:extLst>
          </p:cNvPr>
          <p:cNvSpPr txBox="1"/>
          <p:nvPr/>
        </p:nvSpPr>
        <p:spPr>
          <a:xfrm>
            <a:off x="8215132" y="4617068"/>
            <a:ext cx="3049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ont Svg 02"/>
              </a:rPr>
              <a:t>117 PERSONAS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AA8C59-3D10-D421-DE34-EC41487F663D}"/>
              </a:ext>
            </a:extLst>
          </p:cNvPr>
          <p:cNvSpPr txBox="1"/>
          <p:nvPr/>
        </p:nvSpPr>
        <p:spPr>
          <a:xfrm>
            <a:off x="7677928" y="1617136"/>
            <a:ext cx="281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ont Svg 02"/>
              </a:rPr>
              <a:t>95 PERSONAS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41F20A-1EEA-E3E4-6DE0-1CF3F5D36917}"/>
              </a:ext>
            </a:extLst>
          </p:cNvPr>
          <p:cNvSpPr txBox="1"/>
          <p:nvPr/>
        </p:nvSpPr>
        <p:spPr>
          <a:xfrm>
            <a:off x="175854" y="1329727"/>
            <a:ext cx="418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ont Svg 02"/>
              </a:rPr>
              <a:t>EMPRENDEDORES SOÑADORES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7AD573-7AEE-8515-B4DF-AF5C73E6C67A}"/>
              </a:ext>
            </a:extLst>
          </p:cNvPr>
          <p:cNvSpPr txBox="1"/>
          <p:nvPr/>
        </p:nvSpPr>
        <p:spPr>
          <a:xfrm>
            <a:off x="146127" y="4209415"/>
            <a:ext cx="346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ont Svg 02"/>
              </a:rPr>
              <a:t>MUJERES TRIUNFADORAS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61E0D9-462D-2729-0F1D-2BEF8F76C725}"/>
              </a:ext>
            </a:extLst>
          </p:cNvPr>
          <p:cNvSpPr txBox="1"/>
          <p:nvPr/>
        </p:nvSpPr>
        <p:spPr>
          <a:xfrm>
            <a:off x="8229103" y="4209414"/>
            <a:ext cx="376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Font Svg 02"/>
              </a:rPr>
              <a:t>ADULTOS EMPRENDEDORES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5716A6-62E8-C3B7-C421-321734A9DC93}"/>
              </a:ext>
            </a:extLst>
          </p:cNvPr>
          <p:cNvSpPr txBox="1"/>
          <p:nvPr/>
        </p:nvSpPr>
        <p:spPr>
          <a:xfrm>
            <a:off x="7670826" y="1320386"/>
            <a:ext cx="452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ont Svg 02"/>
              </a:rPr>
              <a:t>EMPRENDEDORES PRINCIPIANTES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065DD7-84F4-AE3B-A20A-045F42896C43}"/>
              </a:ext>
            </a:extLst>
          </p:cNvPr>
          <p:cNvSpPr/>
          <p:nvPr/>
        </p:nvSpPr>
        <p:spPr>
          <a:xfrm>
            <a:off x="4094145" y="152239"/>
            <a:ext cx="4003709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600" dirty="0">
                <a:ln/>
                <a:solidFill>
                  <a:srgbClr val="FF0000"/>
                </a:solidFill>
              </a:rPr>
              <a:t>PERFILES</a:t>
            </a:r>
          </a:p>
        </p:txBody>
      </p:sp>
    </p:spTree>
    <p:extLst>
      <p:ext uri="{BB962C8B-B14F-4D97-AF65-F5344CB8AC3E}">
        <p14:creationId xmlns:p14="http://schemas.microsoft.com/office/powerpoint/2010/main" val="1378419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85B743-7627-4B8D-AE73-E169E9A1D4FC}"/>
              </a:ext>
            </a:extLst>
          </p:cNvPr>
          <p:cNvSpPr/>
          <p:nvPr/>
        </p:nvSpPr>
        <p:spPr>
          <a:xfrm>
            <a:off x="-83897" y="-9144"/>
            <a:ext cx="12599790" cy="7087382"/>
          </a:xfrm>
          <a:prstGeom prst="rect">
            <a:avLst/>
          </a:prstGeom>
          <a:solidFill>
            <a:srgbClr val="4B7087"/>
          </a:solidFill>
          <a:ln>
            <a:noFill/>
          </a:ln>
          <a:effectLst>
            <a:outerShdw blurRad="177800" dist="38100" dir="10800000" algn="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65357-F4FD-42F4-8275-FF17F4AF4E79}"/>
              </a:ext>
            </a:extLst>
          </p:cNvPr>
          <p:cNvSpPr txBox="1"/>
          <p:nvPr/>
        </p:nvSpPr>
        <p:spPr>
          <a:xfrm>
            <a:off x="1085943" y="2497976"/>
            <a:ext cx="65553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E9BE8B"/>
                </a:solidFill>
                <a:latin typeface="Font Svg 02" pitchFamily="50" charset="0"/>
              </a:rPr>
              <a:t>¡GRACIAS!</a:t>
            </a:r>
            <a:endParaRPr lang="en-PH" sz="11500" b="1" dirty="0">
              <a:solidFill>
                <a:srgbClr val="E9BE8B"/>
              </a:solidFill>
              <a:latin typeface="Font Svg 02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6D2012-5DCC-4BF2-9075-0315E6CBE78B}"/>
              </a:ext>
            </a:extLst>
          </p:cNvPr>
          <p:cNvSpPr/>
          <p:nvPr/>
        </p:nvSpPr>
        <p:spPr>
          <a:xfrm rot="2882706">
            <a:off x="-3923833" y="1891382"/>
            <a:ext cx="3286329" cy="3286329"/>
          </a:xfrm>
          <a:prstGeom prst="roundRect">
            <a:avLst/>
          </a:prstGeom>
          <a:solidFill>
            <a:srgbClr val="FF676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DC6F21-76EE-4FC7-B0ED-44D044DE0C29}"/>
              </a:ext>
            </a:extLst>
          </p:cNvPr>
          <p:cNvSpPr/>
          <p:nvPr/>
        </p:nvSpPr>
        <p:spPr>
          <a:xfrm rot="2882706">
            <a:off x="13253182" y="2429963"/>
            <a:ext cx="2121674" cy="2121674"/>
          </a:xfrm>
          <a:prstGeom prst="roundRect">
            <a:avLst/>
          </a:prstGeom>
          <a:solidFill>
            <a:srgbClr val="5B8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664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485B743-7627-4B8D-AE73-E169E9A1D4FC}"/>
              </a:ext>
            </a:extLst>
          </p:cNvPr>
          <p:cNvSpPr/>
          <p:nvPr/>
        </p:nvSpPr>
        <p:spPr>
          <a:xfrm>
            <a:off x="-83897" y="-9144"/>
            <a:ext cx="12599790" cy="7087382"/>
          </a:xfrm>
          <a:prstGeom prst="rect">
            <a:avLst/>
          </a:prstGeom>
          <a:solidFill>
            <a:srgbClr val="4B7087"/>
          </a:solidFill>
          <a:ln>
            <a:noFill/>
          </a:ln>
          <a:effectLst>
            <a:outerShdw blurRad="177800" dist="38100" dir="10800000" algn="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65357-F4FD-42F4-8275-FF17F4AF4E79}"/>
              </a:ext>
            </a:extLst>
          </p:cNvPr>
          <p:cNvSpPr txBox="1"/>
          <p:nvPr/>
        </p:nvSpPr>
        <p:spPr>
          <a:xfrm>
            <a:off x="1085943" y="-2482350"/>
            <a:ext cx="97065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E9BE8B"/>
                </a:solidFill>
                <a:latin typeface="Font Svg 02" pitchFamily="50" charset="0"/>
              </a:rPr>
              <a:t>THANK YOU</a:t>
            </a:r>
            <a:endParaRPr lang="en-PH" sz="11500" b="1" dirty="0">
              <a:solidFill>
                <a:srgbClr val="E9BE8B"/>
              </a:solidFill>
              <a:latin typeface="Font Svg 02" pitchFamily="50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6D2012-5DCC-4BF2-9075-0315E6CBE78B}"/>
              </a:ext>
            </a:extLst>
          </p:cNvPr>
          <p:cNvSpPr/>
          <p:nvPr/>
        </p:nvSpPr>
        <p:spPr>
          <a:xfrm rot="2882706">
            <a:off x="4617125" y="1674216"/>
            <a:ext cx="2957748" cy="2957748"/>
          </a:xfrm>
          <a:prstGeom prst="roundRect">
            <a:avLst/>
          </a:prstGeom>
          <a:solidFill>
            <a:srgbClr val="FF676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DC6F21-76EE-4FC7-B0ED-44D044DE0C29}"/>
              </a:ext>
            </a:extLst>
          </p:cNvPr>
          <p:cNvSpPr/>
          <p:nvPr/>
        </p:nvSpPr>
        <p:spPr>
          <a:xfrm rot="2930599">
            <a:off x="5597195" y="2100601"/>
            <a:ext cx="2121674" cy="2121674"/>
          </a:xfrm>
          <a:prstGeom prst="roundRect">
            <a:avLst/>
          </a:prstGeom>
          <a:solidFill>
            <a:srgbClr val="5B8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944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2AF66B5-ABD7-4CF6-9CED-569C4AEAF059}"/>
              </a:ext>
            </a:extLst>
          </p:cNvPr>
          <p:cNvSpPr txBox="1">
            <a:spLocks/>
          </p:cNvSpPr>
          <p:nvPr/>
        </p:nvSpPr>
        <p:spPr>
          <a:xfrm>
            <a:off x="2435329" y="215058"/>
            <a:ext cx="7321342" cy="1116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171C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tif Black" panose="00000500000000000000" pitchFamily="2" charset="0"/>
              </a:rPr>
              <a:t>CUESTIONARIO</a:t>
            </a:r>
            <a:endParaRPr lang="en-PH" sz="6600" dirty="0">
              <a:solidFill>
                <a:srgbClr val="171C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otif Black" panose="00000500000000000000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F894DD3-765A-4957-9AB3-23D665B9A339}"/>
              </a:ext>
            </a:extLst>
          </p:cNvPr>
          <p:cNvSpPr txBox="1">
            <a:spLocks/>
          </p:cNvSpPr>
          <p:nvPr/>
        </p:nvSpPr>
        <p:spPr>
          <a:xfrm>
            <a:off x="4847207" y="5918793"/>
            <a:ext cx="2221307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171C92"/>
                </a:solidFill>
                <a:latin typeface="Biotif Black" panose="00000500000000000000" pitchFamily="2" charset="0"/>
              </a:rPr>
              <a:t>EDAD</a:t>
            </a:r>
            <a:endParaRPr lang="en-PH" sz="3200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BF7486-6402-429A-8FE9-FA19E43128FF}"/>
              </a:ext>
            </a:extLst>
          </p:cNvPr>
          <p:cNvSpPr txBox="1">
            <a:spLocks/>
          </p:cNvSpPr>
          <p:nvPr/>
        </p:nvSpPr>
        <p:spPr>
          <a:xfrm>
            <a:off x="7965144" y="5218247"/>
            <a:ext cx="2221307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171C92"/>
                </a:solidFill>
                <a:latin typeface="Biotif Black" panose="00000500000000000000" pitchFamily="2" charset="0"/>
              </a:rPr>
              <a:t>GÉNERO</a:t>
            </a:r>
            <a:endParaRPr lang="en-PH" sz="2400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3CBDD8-5325-4DE4-8BF7-4C7BD9B5500F}"/>
              </a:ext>
            </a:extLst>
          </p:cNvPr>
          <p:cNvGrpSpPr/>
          <p:nvPr/>
        </p:nvGrpSpPr>
        <p:grpSpPr>
          <a:xfrm>
            <a:off x="4730392" y="2311951"/>
            <a:ext cx="2494626" cy="2498711"/>
            <a:chOff x="4730391" y="2311951"/>
            <a:chExt cx="2767947" cy="27679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8E463FD-5704-4C6F-A11B-4B1F671623E2}"/>
                </a:ext>
              </a:extLst>
            </p:cNvPr>
            <p:cNvSpPr/>
            <p:nvPr/>
          </p:nvSpPr>
          <p:spPr>
            <a:xfrm rot="2637817">
              <a:off x="4730391" y="2311951"/>
              <a:ext cx="2767947" cy="2767947"/>
            </a:xfrm>
            <a:prstGeom prst="roundRect">
              <a:avLst/>
            </a:prstGeom>
            <a:solidFill>
              <a:srgbClr val="4A4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C162CDD-5D5A-4AAD-B295-77408D2FBABB}"/>
                </a:ext>
              </a:extLst>
            </p:cNvPr>
            <p:cNvSpPr/>
            <p:nvPr/>
          </p:nvSpPr>
          <p:spPr>
            <a:xfrm rot="2637817">
              <a:off x="4956882" y="2560459"/>
              <a:ext cx="2270930" cy="2270930"/>
            </a:xfrm>
            <a:prstGeom prst="roundRect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434C574B-61D4-74CC-199B-9BDD38219CC4}"/>
              </a:ext>
            </a:extLst>
          </p:cNvPr>
          <p:cNvSpPr txBox="1">
            <a:spLocks/>
          </p:cNvSpPr>
          <p:nvPr/>
        </p:nvSpPr>
        <p:spPr>
          <a:xfrm>
            <a:off x="1862974" y="5210192"/>
            <a:ext cx="2754147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171C92"/>
                </a:solidFill>
                <a:latin typeface="Biotif Black" panose="00000500000000000000" pitchFamily="2" charset="0"/>
              </a:rPr>
              <a:t>ZONA NIELSEN</a:t>
            </a:r>
            <a:endParaRPr lang="en-PH" sz="2400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538B2E91-8E84-EB41-BDA4-0684A9D8CB16}"/>
              </a:ext>
            </a:extLst>
          </p:cNvPr>
          <p:cNvSpPr txBox="1">
            <a:spLocks/>
          </p:cNvSpPr>
          <p:nvPr/>
        </p:nvSpPr>
        <p:spPr>
          <a:xfrm>
            <a:off x="7836225" y="1909724"/>
            <a:ext cx="3959972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171C92"/>
                </a:solidFill>
                <a:latin typeface="Biotif Black" panose="00000500000000000000" pitchFamily="2" charset="0"/>
              </a:rPr>
              <a:t>NIVEL SOCIECONÓMICO </a:t>
            </a:r>
          </a:p>
          <a:p>
            <a:r>
              <a:rPr lang="en-US" sz="2400" dirty="0">
                <a:solidFill>
                  <a:srgbClr val="171C92"/>
                </a:solidFill>
                <a:latin typeface="Biotif Black" panose="00000500000000000000" pitchFamily="2" charset="0"/>
              </a:rPr>
              <a:t>(NSE)</a:t>
            </a:r>
            <a:endParaRPr lang="en-PH" sz="2400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774A4B9-3044-2E03-F472-65C9C14B43B6}"/>
              </a:ext>
            </a:extLst>
          </p:cNvPr>
          <p:cNvSpPr txBox="1">
            <a:spLocks/>
          </p:cNvSpPr>
          <p:nvPr/>
        </p:nvSpPr>
        <p:spPr>
          <a:xfrm>
            <a:off x="1378222" y="1807267"/>
            <a:ext cx="2794231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171C92"/>
                </a:solidFill>
                <a:latin typeface="Biotif Black" panose="00000500000000000000" pitchFamily="2" charset="0"/>
              </a:rPr>
              <a:t>OCUPACIÓN Y PRESUPUESTO</a:t>
            </a:r>
            <a:endParaRPr lang="en-PH" sz="2400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BBF3120-8A92-667B-53CA-6F9329C509AF}"/>
              </a:ext>
            </a:extLst>
          </p:cNvPr>
          <p:cNvSpPr txBox="1">
            <a:spLocks/>
          </p:cNvSpPr>
          <p:nvPr/>
        </p:nvSpPr>
        <p:spPr>
          <a:xfrm>
            <a:off x="343328" y="3494931"/>
            <a:ext cx="4086071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2400" dirty="0">
                <a:solidFill>
                  <a:srgbClr val="171C92"/>
                </a:solidFill>
                <a:latin typeface="Biotif Black" panose="00000500000000000000"/>
              </a:rPr>
              <a:t>MOTIVOS, METAS Y MIEDOS PARA EMPRENDER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F1903FA-B403-F5AA-8AA3-7A456D9853AD}"/>
              </a:ext>
            </a:extLst>
          </p:cNvPr>
          <p:cNvSpPr txBox="1">
            <a:spLocks/>
          </p:cNvSpPr>
          <p:nvPr/>
        </p:nvSpPr>
        <p:spPr>
          <a:xfrm>
            <a:off x="8093509" y="3502897"/>
            <a:ext cx="3117640" cy="495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171C92"/>
                </a:solidFill>
                <a:latin typeface="Biotif Black" panose="00000500000000000000" pitchFamily="2" charset="0"/>
              </a:rPr>
              <a:t>HÁBITOS FINANCIEROS Y PERSONALES</a:t>
            </a:r>
            <a:endParaRPr lang="en-PH" sz="2400" dirty="0">
              <a:solidFill>
                <a:srgbClr val="171C92"/>
              </a:solidFill>
              <a:latin typeface="Biotif Black" panose="000005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FD7D2-C41E-E92E-7D79-1E48001FF9A3}"/>
              </a:ext>
            </a:extLst>
          </p:cNvPr>
          <p:cNvCxnSpPr/>
          <p:nvPr/>
        </p:nvCxnSpPr>
        <p:spPr>
          <a:xfrm flipV="1">
            <a:off x="7335933" y="2404123"/>
            <a:ext cx="404446" cy="316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E71E87-0E2A-519C-FB0F-AA8E041BE650}"/>
              </a:ext>
            </a:extLst>
          </p:cNvPr>
          <p:cNvCxnSpPr/>
          <p:nvPr/>
        </p:nvCxnSpPr>
        <p:spPr>
          <a:xfrm>
            <a:off x="7742802" y="2404123"/>
            <a:ext cx="284313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6A2E42-710F-CB33-2CF5-EA563C47E7D0}"/>
              </a:ext>
            </a:extLst>
          </p:cNvPr>
          <p:cNvCxnSpPr>
            <a:cxnSpLocks/>
          </p:cNvCxnSpPr>
          <p:nvPr/>
        </p:nvCxnSpPr>
        <p:spPr>
          <a:xfrm>
            <a:off x="7467458" y="4035369"/>
            <a:ext cx="37500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7D25AA-CAC4-8B6C-CBA1-87C1D9A7AA36}"/>
              </a:ext>
            </a:extLst>
          </p:cNvPr>
          <p:cNvCxnSpPr>
            <a:cxnSpLocks/>
          </p:cNvCxnSpPr>
          <p:nvPr/>
        </p:nvCxnSpPr>
        <p:spPr>
          <a:xfrm>
            <a:off x="6805246" y="4810662"/>
            <a:ext cx="1494692" cy="8981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89ACA9-BB34-3B59-D795-57034334EE29}"/>
              </a:ext>
            </a:extLst>
          </p:cNvPr>
          <p:cNvCxnSpPr>
            <a:cxnSpLocks/>
          </p:cNvCxnSpPr>
          <p:nvPr/>
        </p:nvCxnSpPr>
        <p:spPr>
          <a:xfrm>
            <a:off x="8315137" y="5714182"/>
            <a:ext cx="89229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9EBD81-EA2A-2543-0244-372B2716A5CD}"/>
              </a:ext>
            </a:extLst>
          </p:cNvPr>
          <p:cNvCxnSpPr/>
          <p:nvPr/>
        </p:nvCxnSpPr>
        <p:spPr>
          <a:xfrm>
            <a:off x="5977705" y="5259742"/>
            <a:ext cx="0" cy="449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B744A7-132D-F847-6609-B8AB604710BD}"/>
              </a:ext>
            </a:extLst>
          </p:cNvPr>
          <p:cNvCxnSpPr/>
          <p:nvPr/>
        </p:nvCxnSpPr>
        <p:spPr>
          <a:xfrm flipH="1">
            <a:off x="4350614" y="4810662"/>
            <a:ext cx="854433" cy="8981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256F9-E422-31DD-3040-4770958D4A12}"/>
              </a:ext>
            </a:extLst>
          </p:cNvPr>
          <p:cNvCxnSpPr>
            <a:cxnSpLocks/>
          </p:cNvCxnSpPr>
          <p:nvPr/>
        </p:nvCxnSpPr>
        <p:spPr>
          <a:xfrm flipH="1">
            <a:off x="3323492" y="5708823"/>
            <a:ext cx="1027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E7C7DF-1930-267C-433F-525CA4EE000D}"/>
              </a:ext>
            </a:extLst>
          </p:cNvPr>
          <p:cNvCxnSpPr>
            <a:cxnSpLocks/>
          </p:cNvCxnSpPr>
          <p:nvPr/>
        </p:nvCxnSpPr>
        <p:spPr>
          <a:xfrm flipH="1">
            <a:off x="791308" y="4096313"/>
            <a:ext cx="36832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08172B-B197-7D8C-F138-BBB7B7473DFF}"/>
              </a:ext>
            </a:extLst>
          </p:cNvPr>
          <p:cNvCxnSpPr>
            <a:cxnSpLocks/>
          </p:cNvCxnSpPr>
          <p:nvPr/>
        </p:nvCxnSpPr>
        <p:spPr>
          <a:xfrm flipH="1" flipV="1">
            <a:off x="4416285" y="2422718"/>
            <a:ext cx="430922" cy="2803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0AFA53E-6588-0879-A83B-B9968693A5D9}"/>
              </a:ext>
            </a:extLst>
          </p:cNvPr>
          <p:cNvCxnSpPr>
            <a:cxnSpLocks/>
          </p:cNvCxnSpPr>
          <p:nvPr/>
        </p:nvCxnSpPr>
        <p:spPr>
          <a:xfrm flipH="1">
            <a:off x="1573149" y="2422718"/>
            <a:ext cx="28520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8202BA-0456-D34B-4E34-98C9864809E8}"/>
              </a:ext>
            </a:extLst>
          </p:cNvPr>
          <p:cNvGrpSpPr/>
          <p:nvPr/>
        </p:nvGrpSpPr>
        <p:grpSpPr>
          <a:xfrm>
            <a:off x="3435021" y="7117103"/>
            <a:ext cx="5085368" cy="4694192"/>
            <a:chOff x="3170596" y="1554760"/>
            <a:chExt cx="5085368" cy="4694192"/>
          </a:xfrm>
        </p:grpSpPr>
        <p:sp>
          <p:nvSpPr>
            <p:cNvPr id="76" name="Rectangle: Single Corner Snipped 75">
              <a:extLst>
                <a:ext uri="{FF2B5EF4-FFF2-40B4-BE49-F238E27FC236}">
                  <a16:creationId xmlns:a16="http://schemas.microsoft.com/office/drawing/2014/main" id="{AAC67C0F-755B-C939-C585-D327F5AE3B60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800" b="1" dirty="0">
                  <a:latin typeface="Montserrat" panose="02000505000000020004" pitchFamily="2" charset="0"/>
                </a:rPr>
                <a:t>FRECUENCIAS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Se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obtuvieron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las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frecuencias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y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proporciones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todas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las variables del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cuestionario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Perfiles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Empresariales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. 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F30F6C-6A94-B74F-9429-399AE9BF863A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1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917356-B68F-BF38-223E-6F6D57029B7E}"/>
              </a:ext>
            </a:extLst>
          </p:cNvPr>
          <p:cNvGrpSpPr/>
          <p:nvPr/>
        </p:nvGrpSpPr>
        <p:grpSpPr>
          <a:xfrm>
            <a:off x="9240377" y="7117103"/>
            <a:ext cx="5085368" cy="4694192"/>
            <a:chOff x="3170596" y="1554760"/>
            <a:chExt cx="5085368" cy="4694192"/>
          </a:xfrm>
        </p:grpSpPr>
        <p:sp>
          <p:nvSpPr>
            <p:cNvPr id="79" name="Rectangle: Single Corner Snipped 78">
              <a:extLst>
                <a:ext uri="{FF2B5EF4-FFF2-40B4-BE49-F238E27FC236}">
                  <a16:creationId xmlns:a16="http://schemas.microsoft.com/office/drawing/2014/main" id="{4264B592-07DA-0918-848E-0A9C75AE13FD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000" b="1" dirty="0">
                  <a:latin typeface="Montserrat" panose="02000505000000020004" pitchFamily="2" charset="0"/>
                </a:rPr>
                <a:t>VARIABLES</a:t>
              </a:r>
            </a:p>
            <a:p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Se hizo la selección de variables para incluir en el modelo de segmentación.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523D66C-5394-A002-63C7-1D5DA1DD4852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2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86D22AD-1F66-4C42-3F78-43F68E2B5B15}"/>
              </a:ext>
            </a:extLst>
          </p:cNvPr>
          <p:cNvGrpSpPr/>
          <p:nvPr/>
        </p:nvGrpSpPr>
        <p:grpSpPr>
          <a:xfrm>
            <a:off x="15014828" y="7117103"/>
            <a:ext cx="5085368" cy="4694192"/>
            <a:chOff x="3170596" y="1554760"/>
            <a:chExt cx="5085368" cy="4694192"/>
          </a:xfrm>
        </p:grpSpPr>
        <p:sp>
          <p:nvSpPr>
            <p:cNvPr id="82" name="Rectangle: Single Corner Snipped 81">
              <a:extLst>
                <a:ext uri="{FF2B5EF4-FFF2-40B4-BE49-F238E27FC236}">
                  <a16:creationId xmlns:a16="http://schemas.microsoft.com/office/drawing/2014/main" id="{85F9242F-7A48-9675-CD3B-3358FB2B6727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800" b="1" dirty="0">
                  <a:latin typeface="Montserrat" panose="02000505000000020004" pitchFamily="2" charset="0"/>
                </a:rPr>
                <a:t>MÉTODO KMEANS</a:t>
              </a:r>
            </a:p>
            <a:p>
              <a:r>
                <a:rPr lang="en-PH" dirty="0">
                  <a:latin typeface="Montserrat" panose="02000505000000020004" pitchFamily="2" charset="0"/>
                </a:rPr>
                <a:t>Se </a:t>
              </a:r>
              <a:r>
                <a:rPr lang="en-PH" dirty="0" err="1">
                  <a:latin typeface="Montserrat" panose="02000505000000020004" pitchFamily="2" charset="0"/>
                </a:rPr>
                <a:t>usó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el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método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Kmeans</a:t>
              </a:r>
              <a:r>
                <a:rPr lang="en-PH" dirty="0">
                  <a:latin typeface="Montserrat" panose="02000505000000020004" pitchFamily="2" charset="0"/>
                </a:rPr>
                <a:t>, </a:t>
              </a:r>
              <a:r>
                <a:rPr lang="en-PH" dirty="0" err="1">
                  <a:latin typeface="Montserrat" panose="02000505000000020004" pitchFamily="2" charset="0"/>
                </a:rPr>
                <a:t>el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cual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agrupa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objetos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en</a:t>
              </a:r>
              <a:r>
                <a:rPr lang="en-PH" dirty="0">
                  <a:latin typeface="Montserrat" panose="02000505000000020004" pitchFamily="2" charset="0"/>
                </a:rPr>
                <a:t> k </a:t>
              </a:r>
              <a:r>
                <a:rPr lang="en-PH" dirty="0" err="1">
                  <a:latin typeface="Montserrat" panose="02000505000000020004" pitchFamily="2" charset="0"/>
                </a:rPr>
                <a:t>grupos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basándose</a:t>
              </a:r>
              <a:r>
                <a:rPr lang="en-PH" dirty="0">
                  <a:latin typeface="Montserrat" panose="02000505000000020004" pitchFamily="2" charset="0"/>
                </a:rPr>
                <a:t> </a:t>
              </a:r>
              <a:r>
                <a:rPr lang="en-PH" dirty="0" err="1">
                  <a:latin typeface="Montserrat" panose="02000505000000020004" pitchFamily="2" charset="0"/>
                </a:rPr>
                <a:t>en</a:t>
              </a:r>
              <a:r>
                <a:rPr lang="en-PH" dirty="0">
                  <a:latin typeface="Montserrat" panose="02000505000000020004" pitchFamily="2" charset="0"/>
                </a:rPr>
                <a:t> sus </a:t>
              </a:r>
              <a:r>
                <a:rPr lang="en-PH" dirty="0" err="1">
                  <a:latin typeface="Montserrat" panose="02000505000000020004" pitchFamily="2" charset="0"/>
                </a:rPr>
                <a:t>características</a:t>
              </a:r>
              <a:r>
                <a:rPr lang="en-PH" dirty="0">
                  <a:latin typeface="Montserrat" panose="02000505000000020004" pitchFamily="2" charset="0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C143AD5-EBCE-1B26-1EA8-59A41B0A172A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3</a:t>
              </a:r>
              <a:endParaRPr lang="en-PH" sz="7200" dirty="0">
                <a:latin typeface="Font Svg 02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79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FA62288-3991-4067-99E3-7BD239CDFE11}"/>
              </a:ext>
            </a:extLst>
          </p:cNvPr>
          <p:cNvSpPr txBox="1"/>
          <p:nvPr/>
        </p:nvSpPr>
        <p:spPr>
          <a:xfrm>
            <a:off x="3449900" y="369051"/>
            <a:ext cx="5116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METODOLOGÍA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EDBF9-36BE-4DD1-AD43-8F3517579318}"/>
              </a:ext>
            </a:extLst>
          </p:cNvPr>
          <p:cNvGrpSpPr/>
          <p:nvPr/>
        </p:nvGrpSpPr>
        <p:grpSpPr>
          <a:xfrm>
            <a:off x="3170596" y="1614760"/>
            <a:ext cx="5085368" cy="4694192"/>
            <a:chOff x="3170596" y="1554760"/>
            <a:chExt cx="5085368" cy="4694192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B6E84E42-D97C-467F-BF0D-F3B4A4DA77F3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400" b="1" dirty="0">
                  <a:latin typeface="Montserrat" panose="02000505000000020004" pitchFamily="2" charset="0"/>
                </a:rPr>
                <a:t>FRECUENCIAS</a:t>
              </a:r>
            </a:p>
            <a:p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Se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obtuvieron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 las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frecuencias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 y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proporciones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todas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 las variables del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cuestionario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Perfiles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 </a:t>
              </a:r>
              <a:r>
                <a:rPr lang="en-US" sz="1900" dirty="0" err="1">
                  <a:solidFill>
                    <a:schemeClr val="bg1"/>
                  </a:solidFill>
                  <a:latin typeface="Avenir Next LT Pro Light"/>
                </a:rPr>
                <a:t>Empresariales</a:t>
              </a:r>
              <a:r>
                <a:rPr lang="en-US" sz="1900" dirty="0">
                  <a:solidFill>
                    <a:schemeClr val="bg1"/>
                  </a:solidFill>
                  <a:latin typeface="Avenir Next LT Pro Light"/>
                </a:rPr>
                <a:t>.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DF3475-4AED-4667-AAFC-49EC4FF113CD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1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8F6345-519D-48CD-BE7B-C3FB7F977A22}"/>
              </a:ext>
            </a:extLst>
          </p:cNvPr>
          <p:cNvGrpSpPr/>
          <p:nvPr/>
        </p:nvGrpSpPr>
        <p:grpSpPr>
          <a:xfrm>
            <a:off x="8975952" y="1614760"/>
            <a:ext cx="5085368" cy="4694192"/>
            <a:chOff x="3170596" y="1554760"/>
            <a:chExt cx="5085368" cy="4694192"/>
          </a:xfrm>
        </p:grpSpPr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89067C24-BAD1-4F86-80CB-9899A263B655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400" b="1" dirty="0">
                  <a:latin typeface="Montserrat" panose="02000505000000020004" pitchFamily="2" charset="0"/>
                </a:rPr>
                <a:t>VARIABLES</a:t>
              </a:r>
            </a:p>
            <a:p>
              <a:r>
                <a:rPr kumimoji="0" lang="es-E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Se hizo la selección de variables para incluir en el modelo de segmentación.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9B7EC3-989E-4E4A-91E6-167BD24D8561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2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974872-0D2E-459D-B724-5263DE16387C}"/>
              </a:ext>
            </a:extLst>
          </p:cNvPr>
          <p:cNvGrpSpPr/>
          <p:nvPr/>
        </p:nvGrpSpPr>
        <p:grpSpPr>
          <a:xfrm>
            <a:off x="14750403" y="1614760"/>
            <a:ext cx="5085368" cy="4694192"/>
            <a:chOff x="3170596" y="1554760"/>
            <a:chExt cx="5085368" cy="4694192"/>
          </a:xfrm>
        </p:grpSpPr>
        <p:sp>
          <p:nvSpPr>
            <p:cNvPr id="34" name="Rectangle: Single Corner Snipped 33">
              <a:extLst>
                <a:ext uri="{FF2B5EF4-FFF2-40B4-BE49-F238E27FC236}">
                  <a16:creationId xmlns:a16="http://schemas.microsoft.com/office/drawing/2014/main" id="{41E3D15A-9074-4B24-8517-93DA1B9355A3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000" b="1" dirty="0">
                  <a:latin typeface="Montserrat" panose="02000505000000020004" pitchFamily="2" charset="0"/>
                </a:rPr>
                <a:t>MÉTODO KMEANS</a:t>
              </a:r>
            </a:p>
            <a:p>
              <a:r>
                <a:rPr lang="en-PH" sz="1900" dirty="0">
                  <a:latin typeface="Montserrat" panose="02000505000000020004" pitchFamily="2" charset="0"/>
                </a:rPr>
                <a:t>Se </a:t>
              </a:r>
              <a:r>
                <a:rPr lang="en-PH" sz="1900" dirty="0" err="1">
                  <a:latin typeface="Montserrat" panose="02000505000000020004" pitchFamily="2" charset="0"/>
                </a:rPr>
                <a:t>usó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el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método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Kmeans</a:t>
              </a:r>
              <a:r>
                <a:rPr lang="en-PH" sz="1900" dirty="0">
                  <a:latin typeface="Montserrat" panose="02000505000000020004" pitchFamily="2" charset="0"/>
                </a:rPr>
                <a:t>, </a:t>
              </a:r>
              <a:r>
                <a:rPr lang="en-PH" sz="1900" dirty="0" err="1">
                  <a:latin typeface="Montserrat" panose="02000505000000020004" pitchFamily="2" charset="0"/>
                </a:rPr>
                <a:t>el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cual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agrupa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objetos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en</a:t>
              </a:r>
              <a:r>
                <a:rPr lang="en-PH" sz="1900" dirty="0">
                  <a:latin typeface="Montserrat" panose="02000505000000020004" pitchFamily="2" charset="0"/>
                </a:rPr>
                <a:t> k </a:t>
              </a:r>
              <a:r>
                <a:rPr lang="en-PH" sz="1900" dirty="0" err="1">
                  <a:latin typeface="Montserrat" panose="02000505000000020004" pitchFamily="2" charset="0"/>
                </a:rPr>
                <a:t>grupos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basándose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en</a:t>
              </a:r>
              <a:r>
                <a:rPr lang="en-PH" sz="1900" dirty="0">
                  <a:latin typeface="Montserrat" panose="02000505000000020004" pitchFamily="2" charset="0"/>
                </a:rPr>
                <a:t> sus </a:t>
              </a:r>
              <a:r>
                <a:rPr lang="en-PH" sz="19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900" dirty="0">
                  <a:latin typeface="Montserrat" panose="02000505000000020004" pitchFamily="2" charset="0"/>
                </a:rPr>
                <a:t>.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66CB68-20AF-49DA-8521-F96871D3CFFC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3</a:t>
              </a:r>
              <a:endParaRPr lang="en-PH" sz="7200" dirty="0">
                <a:latin typeface="Font Svg 02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91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FA62288-3991-4067-99E3-7BD239CDFE11}"/>
              </a:ext>
            </a:extLst>
          </p:cNvPr>
          <p:cNvSpPr txBox="1"/>
          <p:nvPr/>
        </p:nvSpPr>
        <p:spPr>
          <a:xfrm>
            <a:off x="3449900" y="369051"/>
            <a:ext cx="5116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METODOLOGÍA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EDBF9-36BE-4DD1-AD43-8F3517579318}"/>
              </a:ext>
            </a:extLst>
          </p:cNvPr>
          <p:cNvGrpSpPr/>
          <p:nvPr/>
        </p:nvGrpSpPr>
        <p:grpSpPr>
          <a:xfrm>
            <a:off x="-2677665" y="1614760"/>
            <a:ext cx="5085368" cy="4694192"/>
            <a:chOff x="3170596" y="1554760"/>
            <a:chExt cx="5085368" cy="4694192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B6E84E42-D97C-467F-BF0D-F3B4A4DA77F3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400" b="1" dirty="0">
                  <a:latin typeface="Montserrat" panose="02000505000000020004" pitchFamily="2" charset="0"/>
                </a:rPr>
                <a:t>FRECUENCIAS</a:t>
              </a:r>
            </a:p>
            <a:p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Se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obtuvieron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las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frecuencias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y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proporciones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todas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las variables del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cuestionario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Perfiles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latin typeface="Avenir Next LT Pro Light"/>
                </a:rPr>
                <a:t>Empresariales</a:t>
              </a:r>
              <a:r>
                <a:rPr lang="en-US" sz="1800" dirty="0">
                  <a:solidFill>
                    <a:schemeClr val="bg1"/>
                  </a:solidFill>
                  <a:latin typeface="Avenir Next LT Pro Light"/>
                </a:rPr>
                <a:t>.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DF3475-4AED-4667-AAFC-49EC4FF113CD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1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8F6345-519D-48CD-BE7B-C3FB7F977A22}"/>
              </a:ext>
            </a:extLst>
          </p:cNvPr>
          <p:cNvGrpSpPr/>
          <p:nvPr/>
        </p:nvGrpSpPr>
        <p:grpSpPr>
          <a:xfrm>
            <a:off x="3170596" y="1614760"/>
            <a:ext cx="5085368" cy="4694192"/>
            <a:chOff x="3170596" y="1554760"/>
            <a:chExt cx="5085368" cy="4694192"/>
          </a:xfrm>
        </p:grpSpPr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89067C24-BAD1-4F86-80CB-9899A263B655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400" b="1" dirty="0">
                  <a:latin typeface="Montserrat" panose="02000505000000020004" pitchFamily="2" charset="0"/>
                </a:rPr>
                <a:t>VARIABLES</a:t>
              </a:r>
            </a:p>
            <a:p>
              <a:r>
                <a:rPr lang="es-ES" sz="1900" dirty="0">
                  <a:latin typeface="Montserrat" panose="02000505000000020004" pitchFamily="2" charset="0"/>
                </a:rPr>
                <a:t>Se hizo la selección de variables para incluir en el modelo de segmentación.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9B7EC3-989E-4E4A-91E6-167BD24D8561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2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0D9D1B-18CA-4A1D-9AC4-021E9C577294}"/>
              </a:ext>
            </a:extLst>
          </p:cNvPr>
          <p:cNvGrpSpPr/>
          <p:nvPr/>
        </p:nvGrpSpPr>
        <p:grpSpPr>
          <a:xfrm>
            <a:off x="9014052" y="1614760"/>
            <a:ext cx="5085368" cy="4694192"/>
            <a:chOff x="3170596" y="1554760"/>
            <a:chExt cx="5085368" cy="4694192"/>
          </a:xfrm>
        </p:grpSpPr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41321378-FA00-4C78-8387-0A1DB10EE4F0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000" b="1" dirty="0">
                  <a:latin typeface="Montserrat" panose="02000505000000020004" pitchFamily="2" charset="0"/>
                </a:rPr>
                <a:t>MÉTODO KMEANS</a:t>
              </a:r>
            </a:p>
            <a:p>
              <a:r>
                <a:rPr lang="en-PH" sz="1900" dirty="0">
                  <a:latin typeface="Montserrat" panose="02000505000000020004" pitchFamily="2" charset="0"/>
                </a:rPr>
                <a:t>Se </a:t>
              </a:r>
              <a:r>
                <a:rPr lang="en-PH" sz="1900" dirty="0" err="1">
                  <a:latin typeface="Montserrat" panose="02000505000000020004" pitchFamily="2" charset="0"/>
                </a:rPr>
                <a:t>usó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el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método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Kmeans</a:t>
              </a:r>
              <a:r>
                <a:rPr lang="en-PH" sz="1900" dirty="0">
                  <a:latin typeface="Montserrat" panose="02000505000000020004" pitchFamily="2" charset="0"/>
                </a:rPr>
                <a:t>, </a:t>
              </a:r>
              <a:r>
                <a:rPr lang="en-PH" sz="1900" dirty="0" err="1">
                  <a:latin typeface="Montserrat" panose="02000505000000020004" pitchFamily="2" charset="0"/>
                </a:rPr>
                <a:t>el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cual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agrupa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objetos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en</a:t>
              </a:r>
              <a:r>
                <a:rPr lang="en-PH" sz="1900" dirty="0">
                  <a:latin typeface="Montserrat" panose="02000505000000020004" pitchFamily="2" charset="0"/>
                </a:rPr>
                <a:t> k </a:t>
              </a:r>
              <a:r>
                <a:rPr lang="en-PH" sz="1900" dirty="0" err="1">
                  <a:latin typeface="Montserrat" panose="02000505000000020004" pitchFamily="2" charset="0"/>
                </a:rPr>
                <a:t>grupos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basándose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en</a:t>
              </a:r>
              <a:r>
                <a:rPr lang="en-PH" sz="1900" dirty="0">
                  <a:latin typeface="Montserrat" panose="02000505000000020004" pitchFamily="2" charset="0"/>
                </a:rPr>
                <a:t> sus </a:t>
              </a:r>
              <a:r>
                <a:rPr lang="en-PH" sz="19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900" dirty="0">
                  <a:latin typeface="Montserrat" panose="02000505000000020004" pitchFamily="2" charset="0"/>
                </a:rPr>
                <a:t>.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E6577A-4A75-45BA-844C-049F95C347C5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3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9D8BDC-92CF-453A-B9F5-68308310D38E}"/>
              </a:ext>
            </a:extLst>
          </p:cNvPr>
          <p:cNvGrpSpPr/>
          <p:nvPr/>
        </p:nvGrpSpPr>
        <p:grpSpPr>
          <a:xfrm>
            <a:off x="14595828" y="1499014"/>
            <a:ext cx="5085368" cy="4694192"/>
            <a:chOff x="3170596" y="1554760"/>
            <a:chExt cx="5085368" cy="4694192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64C609C8-1757-4394-AF44-62F04B92BCB0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200" b="1" dirty="0">
                  <a:latin typeface="Montserrat" panose="02000505000000020004" pitchFamily="2" charset="0"/>
                </a:rPr>
                <a:t>SEGMENTACIÓN</a:t>
              </a:r>
            </a:p>
            <a:p>
              <a:r>
                <a:rPr lang="en-PH" sz="1900" dirty="0">
                  <a:latin typeface="Montserrat" panose="02000505000000020004" pitchFamily="2" charset="0"/>
                </a:rPr>
                <a:t>Con </a:t>
              </a:r>
              <a:r>
                <a:rPr lang="en-PH" sz="1900" dirty="0" err="1">
                  <a:latin typeface="Montserrat" panose="02000505000000020004" pitchFamily="2" charset="0"/>
                </a:rPr>
                <a:t>los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datos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obtenidos</a:t>
              </a:r>
              <a:r>
                <a:rPr lang="en-PH" sz="1900" dirty="0">
                  <a:latin typeface="Montserrat" panose="02000505000000020004" pitchFamily="2" charset="0"/>
                </a:rPr>
                <a:t>, se </a:t>
              </a:r>
              <a:r>
                <a:rPr lang="en-PH" sz="1900" dirty="0" err="1">
                  <a:latin typeface="Montserrat" panose="02000505000000020004" pitchFamily="2" charset="0"/>
                </a:rPr>
                <a:t>hizo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una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perfilación</a:t>
              </a:r>
              <a:r>
                <a:rPr lang="en-PH" sz="1900" dirty="0">
                  <a:latin typeface="Montserrat" panose="02000505000000020004" pitchFamily="2" charset="0"/>
                </a:rPr>
                <a:t> para </a:t>
              </a:r>
              <a:r>
                <a:rPr lang="en-PH" sz="1900" dirty="0" err="1">
                  <a:latin typeface="Montserrat" panose="02000505000000020004" pitchFamily="2" charset="0"/>
                </a:rPr>
                <a:t>identificar</a:t>
              </a:r>
              <a:r>
                <a:rPr lang="en-PH" sz="1900" dirty="0">
                  <a:latin typeface="Montserrat" panose="02000505000000020004" pitchFamily="2" charset="0"/>
                </a:rPr>
                <a:t> las </a:t>
              </a:r>
              <a:r>
                <a:rPr lang="en-PH" sz="19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principales</a:t>
              </a:r>
              <a:r>
                <a:rPr lang="en-PH" sz="1900" dirty="0">
                  <a:latin typeface="Montserrat" panose="02000505000000020004" pitchFamily="2" charset="0"/>
                </a:rPr>
                <a:t> de </a:t>
              </a:r>
              <a:r>
                <a:rPr lang="en-PH" sz="1900" dirty="0" err="1">
                  <a:latin typeface="Montserrat" panose="02000505000000020004" pitchFamily="2" charset="0"/>
                </a:rPr>
                <a:t>cada</a:t>
              </a:r>
              <a:r>
                <a:rPr lang="en-PH" sz="1900" dirty="0">
                  <a:latin typeface="Montserrat" panose="02000505000000020004" pitchFamily="2" charset="0"/>
                </a:rPr>
                <a:t> </a:t>
              </a:r>
              <a:r>
                <a:rPr lang="en-PH" sz="1900" dirty="0" err="1">
                  <a:latin typeface="Montserrat" panose="02000505000000020004" pitchFamily="2" charset="0"/>
                </a:rPr>
                <a:t>segmento</a:t>
              </a:r>
              <a:r>
                <a:rPr lang="en-PH" sz="1900" dirty="0">
                  <a:latin typeface="Montserrat" panose="02000505000000020004" pitchFamily="2" charset="0"/>
                </a:rPr>
                <a:t>.</a:t>
              </a:r>
            </a:p>
            <a:p>
              <a:endParaRPr lang="en-PH" sz="2400" b="1" dirty="0">
                <a:latin typeface="Montserrat" panose="02000505000000020004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AFD563-3713-4250-B2F0-0E51284D2789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4</a:t>
              </a:r>
              <a:endParaRPr lang="en-PH" sz="7200" dirty="0">
                <a:latin typeface="Font Svg 02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00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FA62288-3991-4067-99E3-7BD239CDFE11}"/>
              </a:ext>
            </a:extLst>
          </p:cNvPr>
          <p:cNvSpPr txBox="1"/>
          <p:nvPr/>
        </p:nvSpPr>
        <p:spPr>
          <a:xfrm>
            <a:off x="3449900" y="369051"/>
            <a:ext cx="5116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METODOLOGÍA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EDBF9-36BE-4DD1-AD43-8F3517579318}"/>
              </a:ext>
            </a:extLst>
          </p:cNvPr>
          <p:cNvGrpSpPr/>
          <p:nvPr/>
        </p:nvGrpSpPr>
        <p:grpSpPr>
          <a:xfrm>
            <a:off x="-8123763" y="1614760"/>
            <a:ext cx="5085368" cy="4694192"/>
            <a:chOff x="3170596" y="1554760"/>
            <a:chExt cx="5085368" cy="4694192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B6E84E42-D97C-467F-BF0D-F3B4A4DA77F3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000" b="1" dirty="0">
                  <a:latin typeface="Montserrat" panose="02000505000000020004" pitchFamily="2" charset="0"/>
                </a:rPr>
                <a:t>FRECUENCIAS</a:t>
              </a:r>
            </a:p>
            <a:p>
              <a:r>
                <a:rPr lang="es-ES" sz="2000" dirty="0">
                  <a:latin typeface="Montserrat" panose="02000505000000020004" pitchFamily="2" charset="0"/>
                </a:rPr>
                <a:t>Se obtuvieron las frecuencias y proporciones de todas las variables del cuestionario de Perfiles Empresariales.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DF3475-4AED-4667-AAFC-49EC4FF113CD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1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8F6345-519D-48CD-BE7B-C3FB7F977A22}"/>
              </a:ext>
            </a:extLst>
          </p:cNvPr>
          <p:cNvGrpSpPr/>
          <p:nvPr/>
        </p:nvGrpSpPr>
        <p:grpSpPr>
          <a:xfrm>
            <a:off x="-2275502" y="1614760"/>
            <a:ext cx="5085368" cy="4694192"/>
            <a:chOff x="3170596" y="1554760"/>
            <a:chExt cx="5085368" cy="4694192"/>
          </a:xfrm>
        </p:grpSpPr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89067C24-BAD1-4F86-80CB-9899A263B655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000" b="1" dirty="0">
                  <a:latin typeface="Montserrat" panose="02000505000000020004" pitchFamily="2" charset="0"/>
                </a:rPr>
                <a:t>VARIABLES</a:t>
              </a:r>
            </a:p>
            <a:p>
              <a:r>
                <a:rPr lang="es-ES" sz="1800" dirty="0">
                  <a:latin typeface="Montserrat" panose="02000505000000020004" pitchFamily="2" charset="0"/>
                </a:rPr>
                <a:t>Se hizo la selección de variables para incluir en el modelo de segmentación.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9B7EC3-989E-4E4A-91E6-167BD24D8561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2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0D9D1B-18CA-4A1D-9AC4-021E9C577294}"/>
              </a:ext>
            </a:extLst>
          </p:cNvPr>
          <p:cNvGrpSpPr/>
          <p:nvPr/>
        </p:nvGrpSpPr>
        <p:grpSpPr>
          <a:xfrm>
            <a:off x="3216048" y="1614760"/>
            <a:ext cx="5085368" cy="4694192"/>
            <a:chOff x="3170596" y="1554760"/>
            <a:chExt cx="5085368" cy="4694192"/>
          </a:xfrm>
        </p:grpSpPr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41321378-FA00-4C78-8387-0A1DB10EE4F0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800" b="1" dirty="0">
                  <a:latin typeface="Montserrat" panose="02000505000000020004" pitchFamily="2" charset="0"/>
                </a:rPr>
                <a:t>MÉTODO KMEANS</a:t>
              </a:r>
            </a:p>
            <a:p>
              <a:r>
                <a:rPr lang="en-PH" sz="1800" dirty="0">
                  <a:latin typeface="Montserrat" panose="02000505000000020004" pitchFamily="2" charset="0"/>
                </a:rPr>
                <a:t>Se </a:t>
              </a:r>
              <a:r>
                <a:rPr lang="en-PH" sz="1800" dirty="0" err="1">
                  <a:latin typeface="Montserrat" panose="02000505000000020004" pitchFamily="2" charset="0"/>
                </a:rPr>
                <a:t>usó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el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método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Kmeans</a:t>
              </a:r>
              <a:r>
                <a:rPr lang="en-PH" sz="1800" dirty="0">
                  <a:latin typeface="Montserrat" panose="02000505000000020004" pitchFamily="2" charset="0"/>
                </a:rPr>
                <a:t>, </a:t>
              </a:r>
              <a:r>
                <a:rPr lang="en-PH" sz="1800" dirty="0" err="1">
                  <a:latin typeface="Montserrat" panose="02000505000000020004" pitchFamily="2" charset="0"/>
                </a:rPr>
                <a:t>el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cual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agrupa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objetos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en</a:t>
              </a:r>
              <a:r>
                <a:rPr lang="en-PH" sz="1800" dirty="0">
                  <a:latin typeface="Montserrat" panose="02000505000000020004" pitchFamily="2" charset="0"/>
                </a:rPr>
                <a:t> k </a:t>
              </a:r>
              <a:r>
                <a:rPr lang="en-PH" sz="1800" dirty="0" err="1">
                  <a:latin typeface="Montserrat" panose="02000505000000020004" pitchFamily="2" charset="0"/>
                </a:rPr>
                <a:t>grupos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basándose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en</a:t>
              </a:r>
              <a:r>
                <a:rPr lang="en-PH" sz="1800" dirty="0">
                  <a:latin typeface="Montserrat" panose="02000505000000020004" pitchFamily="2" charset="0"/>
                </a:rPr>
                <a:t> sus </a:t>
              </a:r>
              <a:r>
                <a:rPr lang="en-PH" sz="18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800" dirty="0">
                  <a:latin typeface="Montserrat" panose="02000505000000020004" pitchFamily="2" charset="0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E6577A-4A75-45BA-844C-049F95C347C5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3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62BBA6-A4D3-4E7C-8623-DEF0935AA296}"/>
              </a:ext>
            </a:extLst>
          </p:cNvPr>
          <p:cNvGrpSpPr/>
          <p:nvPr/>
        </p:nvGrpSpPr>
        <p:grpSpPr>
          <a:xfrm>
            <a:off x="8915953" y="1629030"/>
            <a:ext cx="5085368" cy="4694192"/>
            <a:chOff x="3170596" y="1554760"/>
            <a:chExt cx="5085368" cy="4694192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24D08E6-0A0E-48FB-B084-436593694C18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000" b="1" dirty="0">
                  <a:latin typeface="Montserrat" panose="02000505000000020004" pitchFamily="2" charset="0"/>
                </a:rPr>
                <a:t>SEGMENTACIÓN</a:t>
              </a:r>
            </a:p>
            <a:p>
              <a:r>
                <a:rPr lang="en-PH" sz="1800" dirty="0">
                  <a:latin typeface="Montserrat" panose="02000505000000020004" pitchFamily="2" charset="0"/>
                </a:rPr>
                <a:t>Con </a:t>
              </a:r>
              <a:r>
                <a:rPr lang="en-PH" sz="1800" dirty="0" err="1">
                  <a:latin typeface="Montserrat" panose="02000505000000020004" pitchFamily="2" charset="0"/>
                </a:rPr>
                <a:t>los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datos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obtenidos</a:t>
              </a:r>
              <a:r>
                <a:rPr lang="en-PH" sz="1800" dirty="0">
                  <a:latin typeface="Montserrat" panose="02000505000000020004" pitchFamily="2" charset="0"/>
                </a:rPr>
                <a:t>, se </a:t>
              </a:r>
              <a:r>
                <a:rPr lang="en-PH" sz="1800" dirty="0" err="1">
                  <a:latin typeface="Montserrat" panose="02000505000000020004" pitchFamily="2" charset="0"/>
                </a:rPr>
                <a:t>hizo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una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perfilación</a:t>
              </a:r>
              <a:r>
                <a:rPr lang="en-PH" sz="1800" dirty="0">
                  <a:latin typeface="Montserrat" panose="02000505000000020004" pitchFamily="2" charset="0"/>
                </a:rPr>
                <a:t> para </a:t>
              </a:r>
              <a:r>
                <a:rPr lang="en-PH" sz="1800" dirty="0" err="1">
                  <a:latin typeface="Montserrat" panose="02000505000000020004" pitchFamily="2" charset="0"/>
                </a:rPr>
                <a:t>identificar</a:t>
              </a:r>
              <a:r>
                <a:rPr lang="en-PH" sz="1800" dirty="0">
                  <a:latin typeface="Montserrat" panose="02000505000000020004" pitchFamily="2" charset="0"/>
                </a:rPr>
                <a:t> las </a:t>
              </a:r>
              <a:r>
                <a:rPr lang="en-PH" sz="18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principales</a:t>
              </a:r>
              <a:r>
                <a:rPr lang="en-PH" sz="1800" dirty="0">
                  <a:latin typeface="Montserrat" panose="02000505000000020004" pitchFamily="2" charset="0"/>
                </a:rPr>
                <a:t> de </a:t>
              </a:r>
              <a:r>
                <a:rPr lang="en-PH" sz="1800" dirty="0" err="1">
                  <a:latin typeface="Montserrat" panose="02000505000000020004" pitchFamily="2" charset="0"/>
                </a:rPr>
                <a:t>cada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segmento</a:t>
              </a:r>
              <a:r>
                <a:rPr lang="en-PH" sz="1800" dirty="0">
                  <a:latin typeface="Montserrat" panose="02000505000000020004" pitchFamily="2" charset="0"/>
                </a:rPr>
                <a:t>.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D9CB30-D2B6-44F2-9B7F-9D761AC94F15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4</a:t>
              </a:r>
              <a:endParaRPr lang="en-PH" sz="7200" dirty="0">
                <a:latin typeface="Font Svg 02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1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FA62288-3991-4067-99E3-7BD239CDFE11}"/>
              </a:ext>
            </a:extLst>
          </p:cNvPr>
          <p:cNvSpPr txBox="1"/>
          <p:nvPr/>
        </p:nvSpPr>
        <p:spPr>
          <a:xfrm>
            <a:off x="3449900" y="369051"/>
            <a:ext cx="51165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METODOLOGÍA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EDBF9-36BE-4DD1-AD43-8F3517579318}"/>
              </a:ext>
            </a:extLst>
          </p:cNvPr>
          <p:cNvGrpSpPr/>
          <p:nvPr/>
        </p:nvGrpSpPr>
        <p:grpSpPr>
          <a:xfrm>
            <a:off x="-13823668" y="1614760"/>
            <a:ext cx="5085368" cy="4694192"/>
            <a:chOff x="3170596" y="1554760"/>
            <a:chExt cx="5085368" cy="4694192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B6E84E42-D97C-467F-BF0D-F3B4A4DA77F3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000" b="1" dirty="0">
                  <a:latin typeface="Montserrat" panose="02000505000000020004" pitchFamily="2" charset="0"/>
                </a:rPr>
                <a:t>FRECUENCIAS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Se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obtuvieron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 las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frecuencias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 y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proporciones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todas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 las variables del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cuestionario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 de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Perfiles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Avenir Next LT Pro Light"/>
                </a:rPr>
                <a:t>Empresariales</a:t>
              </a:r>
              <a:r>
                <a:rPr lang="en-US" sz="2000" dirty="0">
                  <a:solidFill>
                    <a:schemeClr val="bg1"/>
                  </a:solidFill>
                  <a:latin typeface="Avenir Next LT Pro Light"/>
                </a:rPr>
                <a:t>.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DF3475-4AED-4667-AAFC-49EC4FF113CD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1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8F6345-519D-48CD-BE7B-C3FB7F977A22}"/>
              </a:ext>
            </a:extLst>
          </p:cNvPr>
          <p:cNvGrpSpPr/>
          <p:nvPr/>
        </p:nvGrpSpPr>
        <p:grpSpPr>
          <a:xfrm>
            <a:off x="-7975407" y="1614760"/>
            <a:ext cx="5085368" cy="4694192"/>
            <a:chOff x="3170596" y="1554760"/>
            <a:chExt cx="5085368" cy="4694192"/>
          </a:xfrm>
        </p:grpSpPr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89067C24-BAD1-4F86-80CB-9899A263B655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2000" b="1" dirty="0">
                  <a:latin typeface="Montserrat" panose="02000505000000020004" pitchFamily="2" charset="0"/>
                </a:rPr>
                <a:t>VARIABLES</a:t>
              </a:r>
            </a:p>
            <a:p>
              <a:r>
                <a:rPr lang="es-ES" sz="1800" dirty="0">
                  <a:latin typeface="Montserrat" panose="02000505000000020004" pitchFamily="2" charset="0"/>
                </a:rPr>
                <a:t>Se hizo la selección de variables para incluir en el modelo de segmentación.</a:t>
              </a:r>
            </a:p>
            <a:p>
              <a:r>
                <a:rPr lang="en-PH" dirty="0">
                  <a:latin typeface="Montserrat" panose="02000505000000020004" pitchFamily="2" charset="0"/>
                </a:rPr>
                <a:t>.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9B7EC3-989E-4E4A-91E6-167BD24D8561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2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0D9D1B-18CA-4A1D-9AC4-021E9C577294}"/>
              </a:ext>
            </a:extLst>
          </p:cNvPr>
          <p:cNvGrpSpPr/>
          <p:nvPr/>
        </p:nvGrpSpPr>
        <p:grpSpPr>
          <a:xfrm>
            <a:off x="-2483857" y="1614760"/>
            <a:ext cx="5085368" cy="4694192"/>
            <a:chOff x="3170596" y="1554760"/>
            <a:chExt cx="5085368" cy="4694192"/>
          </a:xfrm>
        </p:grpSpPr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41321378-FA00-4C78-8387-0A1DB10EE4F0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800" b="1" dirty="0">
                  <a:latin typeface="Montserrat" panose="02000505000000020004" pitchFamily="2" charset="0"/>
                </a:rPr>
                <a:t>MÉTODO KMEANS</a:t>
              </a:r>
            </a:p>
            <a:p>
              <a:r>
                <a:rPr lang="en-PH" sz="1800" dirty="0">
                  <a:latin typeface="Montserrat" panose="02000505000000020004" pitchFamily="2" charset="0"/>
                </a:rPr>
                <a:t>Se </a:t>
              </a:r>
              <a:r>
                <a:rPr lang="en-PH" sz="1800" dirty="0" err="1">
                  <a:latin typeface="Montserrat" panose="02000505000000020004" pitchFamily="2" charset="0"/>
                </a:rPr>
                <a:t>usó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el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método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Kmeans</a:t>
              </a:r>
              <a:r>
                <a:rPr lang="en-PH" sz="1800" dirty="0">
                  <a:latin typeface="Montserrat" panose="02000505000000020004" pitchFamily="2" charset="0"/>
                </a:rPr>
                <a:t>, </a:t>
              </a:r>
              <a:r>
                <a:rPr lang="en-PH" sz="1800" dirty="0" err="1">
                  <a:latin typeface="Montserrat" panose="02000505000000020004" pitchFamily="2" charset="0"/>
                </a:rPr>
                <a:t>el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cual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agrupa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objetos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en</a:t>
              </a:r>
              <a:r>
                <a:rPr lang="en-PH" sz="1800" dirty="0">
                  <a:latin typeface="Montserrat" panose="02000505000000020004" pitchFamily="2" charset="0"/>
                </a:rPr>
                <a:t> k </a:t>
              </a:r>
              <a:r>
                <a:rPr lang="en-PH" sz="1800" dirty="0" err="1">
                  <a:latin typeface="Montserrat" panose="02000505000000020004" pitchFamily="2" charset="0"/>
                </a:rPr>
                <a:t>grupos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basándose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en</a:t>
              </a:r>
              <a:r>
                <a:rPr lang="en-PH" sz="1800" dirty="0">
                  <a:latin typeface="Montserrat" panose="02000505000000020004" pitchFamily="2" charset="0"/>
                </a:rPr>
                <a:t> sus </a:t>
              </a:r>
              <a:r>
                <a:rPr lang="en-PH" sz="18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800" dirty="0">
                  <a:latin typeface="Montserrat" panose="02000505000000020004" pitchFamily="2" charset="0"/>
                </a:rPr>
                <a:t>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  <a:p>
              <a:endParaRPr lang="en-PH" dirty="0">
                <a:latin typeface="Montserrat" panose="02000505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E6577A-4A75-45BA-844C-049F95C347C5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3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62BBA6-A4D3-4E7C-8623-DEF0935AA296}"/>
              </a:ext>
            </a:extLst>
          </p:cNvPr>
          <p:cNvGrpSpPr/>
          <p:nvPr/>
        </p:nvGrpSpPr>
        <p:grpSpPr>
          <a:xfrm>
            <a:off x="3216048" y="1629030"/>
            <a:ext cx="5085368" cy="4694192"/>
            <a:chOff x="3170596" y="1554760"/>
            <a:chExt cx="5085368" cy="4694192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24D08E6-0A0E-48FB-B084-436593694C18}"/>
                </a:ext>
              </a:extLst>
            </p:cNvPr>
            <p:cNvSpPr/>
            <p:nvPr/>
          </p:nvSpPr>
          <p:spPr>
            <a:xfrm flipH="1">
              <a:off x="3936036" y="1989023"/>
              <a:ext cx="4319928" cy="4259929"/>
            </a:xfrm>
            <a:prstGeom prst="snip1Rect">
              <a:avLst/>
            </a:prstGeom>
            <a:solidFill>
              <a:srgbClr val="496F8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2000" b="1" dirty="0">
                  <a:latin typeface="Montserrat" panose="02000505000000020004" pitchFamily="2" charset="0"/>
                </a:rPr>
                <a:t>SEGMENTACIÓN</a:t>
              </a:r>
            </a:p>
            <a:p>
              <a:r>
                <a:rPr lang="en-PH" sz="1800" dirty="0">
                  <a:latin typeface="Montserrat" panose="02000505000000020004" pitchFamily="2" charset="0"/>
                </a:rPr>
                <a:t>Con </a:t>
              </a:r>
              <a:r>
                <a:rPr lang="en-PH" sz="1800" dirty="0" err="1">
                  <a:latin typeface="Montserrat" panose="02000505000000020004" pitchFamily="2" charset="0"/>
                </a:rPr>
                <a:t>los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datos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obtenidos</a:t>
              </a:r>
              <a:r>
                <a:rPr lang="en-PH" sz="1800" dirty="0">
                  <a:latin typeface="Montserrat" panose="02000505000000020004" pitchFamily="2" charset="0"/>
                </a:rPr>
                <a:t>, se </a:t>
              </a:r>
              <a:r>
                <a:rPr lang="en-PH" sz="1800" dirty="0" err="1">
                  <a:latin typeface="Montserrat" panose="02000505000000020004" pitchFamily="2" charset="0"/>
                </a:rPr>
                <a:t>hizo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una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perfilación</a:t>
              </a:r>
              <a:r>
                <a:rPr lang="en-PH" sz="1800" dirty="0">
                  <a:latin typeface="Montserrat" panose="02000505000000020004" pitchFamily="2" charset="0"/>
                </a:rPr>
                <a:t> para </a:t>
              </a:r>
              <a:r>
                <a:rPr lang="en-PH" sz="1800" dirty="0" err="1">
                  <a:latin typeface="Montserrat" panose="02000505000000020004" pitchFamily="2" charset="0"/>
                </a:rPr>
                <a:t>identificar</a:t>
              </a:r>
              <a:r>
                <a:rPr lang="en-PH" sz="1800" dirty="0">
                  <a:latin typeface="Montserrat" panose="02000505000000020004" pitchFamily="2" charset="0"/>
                </a:rPr>
                <a:t> las </a:t>
              </a:r>
              <a:r>
                <a:rPr lang="en-PH" sz="1800" dirty="0" err="1">
                  <a:latin typeface="Montserrat" panose="02000505000000020004" pitchFamily="2" charset="0"/>
                </a:rPr>
                <a:t>características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principales</a:t>
              </a:r>
              <a:r>
                <a:rPr lang="en-PH" sz="1800" dirty="0">
                  <a:latin typeface="Montserrat" panose="02000505000000020004" pitchFamily="2" charset="0"/>
                </a:rPr>
                <a:t> de </a:t>
              </a:r>
              <a:r>
                <a:rPr lang="en-PH" sz="1800" dirty="0" err="1">
                  <a:latin typeface="Montserrat" panose="02000505000000020004" pitchFamily="2" charset="0"/>
                </a:rPr>
                <a:t>cada</a:t>
              </a:r>
              <a:r>
                <a:rPr lang="en-PH" sz="1800" dirty="0">
                  <a:latin typeface="Montserrat" panose="02000505000000020004" pitchFamily="2" charset="0"/>
                </a:rPr>
                <a:t> </a:t>
              </a:r>
              <a:r>
                <a:rPr lang="en-PH" sz="1800" dirty="0" err="1">
                  <a:latin typeface="Montserrat" panose="02000505000000020004" pitchFamily="2" charset="0"/>
                </a:rPr>
                <a:t>segmento</a:t>
              </a:r>
              <a:r>
                <a:rPr lang="en-PH" sz="1800" dirty="0">
                  <a:latin typeface="Montserrat" panose="02000505000000020004" pitchFamily="2" charset="0"/>
                </a:rPr>
                <a:t>.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D9CB30-D2B6-44F2-9B7F-9D761AC94F15}"/>
                </a:ext>
              </a:extLst>
            </p:cNvPr>
            <p:cNvSpPr/>
            <p:nvPr/>
          </p:nvSpPr>
          <p:spPr>
            <a:xfrm>
              <a:off x="3170596" y="1554760"/>
              <a:ext cx="1559974" cy="1559974"/>
            </a:xfrm>
            <a:prstGeom prst="ellipse">
              <a:avLst/>
            </a:prstGeom>
            <a:solidFill>
              <a:srgbClr val="FF676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atin typeface="Font Svg 02" pitchFamily="50" charset="0"/>
                </a:rPr>
                <a:t>4</a:t>
              </a:r>
              <a:endParaRPr lang="en-PH" sz="7200" dirty="0">
                <a:latin typeface="Font Svg 02" pitchFamily="50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FA6267-CFBB-46A3-8E4B-7AEC95414A50}"/>
              </a:ext>
            </a:extLst>
          </p:cNvPr>
          <p:cNvSpPr txBox="1"/>
          <p:nvPr/>
        </p:nvSpPr>
        <p:spPr>
          <a:xfrm>
            <a:off x="1742119" y="13564621"/>
            <a:ext cx="5697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INSERT TITLE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74BACE-ECE7-4DE2-8D5A-5A5277D1B734}"/>
              </a:ext>
            </a:extLst>
          </p:cNvPr>
          <p:cNvSpPr txBox="1"/>
          <p:nvPr/>
        </p:nvSpPr>
        <p:spPr>
          <a:xfrm>
            <a:off x="6335995" y="11471630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9B3052-ACD6-4F78-BB05-DC59700BE5B8}"/>
              </a:ext>
            </a:extLst>
          </p:cNvPr>
          <p:cNvSpPr/>
          <p:nvPr/>
        </p:nvSpPr>
        <p:spPr>
          <a:xfrm>
            <a:off x="8255964" y="15248803"/>
            <a:ext cx="719988" cy="719988"/>
          </a:xfrm>
          <a:prstGeom prst="ellipse">
            <a:avLst/>
          </a:prstGeom>
          <a:solidFill>
            <a:srgbClr val="FF565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04EF63-8211-42B0-9D5E-C028C70C1CC3}"/>
              </a:ext>
            </a:extLst>
          </p:cNvPr>
          <p:cNvSpPr/>
          <p:nvPr/>
        </p:nvSpPr>
        <p:spPr>
          <a:xfrm>
            <a:off x="9635941" y="14588814"/>
            <a:ext cx="719988" cy="719988"/>
          </a:xfrm>
          <a:prstGeom prst="ellipse">
            <a:avLst/>
          </a:prstGeom>
          <a:solidFill>
            <a:srgbClr val="FF565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1CC206-CD8E-4FD2-8D2C-1F5DB36C722A}"/>
              </a:ext>
            </a:extLst>
          </p:cNvPr>
          <p:cNvSpPr/>
          <p:nvPr/>
        </p:nvSpPr>
        <p:spPr>
          <a:xfrm>
            <a:off x="11135916" y="13652459"/>
            <a:ext cx="719988" cy="719988"/>
          </a:xfrm>
          <a:prstGeom prst="ellipse">
            <a:avLst/>
          </a:prstGeom>
          <a:solidFill>
            <a:srgbClr val="FF565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5657AF-5E13-E3F9-2A04-FC626AD4EEEA}"/>
              </a:ext>
            </a:extLst>
          </p:cNvPr>
          <p:cNvSpPr txBox="1"/>
          <p:nvPr/>
        </p:nvSpPr>
        <p:spPr>
          <a:xfrm>
            <a:off x="216098" y="7312508"/>
            <a:ext cx="4977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B546B"/>
                </a:solidFill>
                <a:latin typeface="Font Svg 02" pitchFamily="50" charset="0"/>
              </a:rPr>
              <a:t>RESULTADOS</a:t>
            </a:r>
          </a:p>
          <a:p>
            <a:pPr algn="ctr"/>
            <a:r>
              <a:rPr lang="en-US" sz="4400" b="1" dirty="0">
                <a:solidFill>
                  <a:srgbClr val="2B546B"/>
                </a:solidFill>
                <a:latin typeface="Font Svg 02" pitchFamily="50" charset="0"/>
              </a:rPr>
              <a:t>CUATRO CLÚSTERS</a:t>
            </a:r>
            <a:endParaRPr lang="en-PH" sz="44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76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4501553-3DDF-41C7-8BAB-56E3BD768A4F}"/>
              </a:ext>
            </a:extLst>
          </p:cNvPr>
          <p:cNvSpPr txBox="1"/>
          <p:nvPr/>
        </p:nvSpPr>
        <p:spPr>
          <a:xfrm>
            <a:off x="216098" y="325552"/>
            <a:ext cx="4977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B546B"/>
                </a:solidFill>
                <a:latin typeface="Font Svg 02" pitchFamily="50" charset="0"/>
              </a:rPr>
              <a:t>RESULTADOS</a:t>
            </a:r>
          </a:p>
          <a:p>
            <a:pPr algn="ctr"/>
            <a:r>
              <a:rPr lang="en-US" sz="4400" b="1" dirty="0">
                <a:solidFill>
                  <a:srgbClr val="2B546B"/>
                </a:solidFill>
                <a:latin typeface="Font Svg 02" pitchFamily="50" charset="0"/>
              </a:rPr>
              <a:t>CUATRO PERFILES</a:t>
            </a:r>
            <a:endParaRPr lang="en-PH" sz="44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D0B284-FC92-46E4-9919-1AFB43408CB6}"/>
              </a:ext>
            </a:extLst>
          </p:cNvPr>
          <p:cNvSpPr/>
          <p:nvPr/>
        </p:nvSpPr>
        <p:spPr>
          <a:xfrm>
            <a:off x="12635891" y="4868976"/>
            <a:ext cx="719988" cy="719988"/>
          </a:xfrm>
          <a:prstGeom prst="ellipse">
            <a:avLst/>
          </a:prstGeom>
          <a:solidFill>
            <a:srgbClr val="FF565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38FE7-5FD4-43EE-A7A7-9FDAC9E709FA}"/>
              </a:ext>
            </a:extLst>
          </p:cNvPr>
          <p:cNvSpPr/>
          <p:nvPr/>
        </p:nvSpPr>
        <p:spPr>
          <a:xfrm>
            <a:off x="14015868" y="4868976"/>
            <a:ext cx="719988" cy="719988"/>
          </a:xfrm>
          <a:prstGeom prst="ellipse">
            <a:avLst/>
          </a:prstGeom>
          <a:solidFill>
            <a:srgbClr val="FF565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6DC5A4-3834-43BC-880E-0602F0726F16}"/>
              </a:ext>
            </a:extLst>
          </p:cNvPr>
          <p:cNvSpPr/>
          <p:nvPr/>
        </p:nvSpPr>
        <p:spPr>
          <a:xfrm>
            <a:off x="15335846" y="4836816"/>
            <a:ext cx="719988" cy="719988"/>
          </a:xfrm>
          <a:prstGeom prst="ellipse">
            <a:avLst/>
          </a:prstGeom>
          <a:solidFill>
            <a:srgbClr val="FF565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83CA0D-A9DC-4310-BCA8-7265F0AFB234}"/>
              </a:ext>
            </a:extLst>
          </p:cNvPr>
          <p:cNvSpPr txBox="1"/>
          <p:nvPr/>
        </p:nvSpPr>
        <p:spPr>
          <a:xfrm>
            <a:off x="6242579" y="-8755140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E441F-3743-4C09-9776-C0B1C000853C}"/>
              </a:ext>
            </a:extLst>
          </p:cNvPr>
          <p:cNvSpPr txBox="1"/>
          <p:nvPr/>
        </p:nvSpPr>
        <p:spPr>
          <a:xfrm>
            <a:off x="6265217" y="-6667281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134937-2E08-4439-AD9E-6723B39D513F}"/>
              </a:ext>
            </a:extLst>
          </p:cNvPr>
          <p:cNvSpPr txBox="1"/>
          <p:nvPr/>
        </p:nvSpPr>
        <p:spPr>
          <a:xfrm>
            <a:off x="6302930" y="-4461647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932402" y="2808418"/>
            <a:ext cx="1681814" cy="175072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1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3814196" y="1933058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6694148" y="1057698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9574100" y="172374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EABAD-2115-43DB-A0A6-F40E47E96E8A}"/>
              </a:ext>
            </a:extLst>
          </p:cNvPr>
          <p:cNvSpPr txBox="1"/>
          <p:nvPr/>
        </p:nvSpPr>
        <p:spPr>
          <a:xfrm>
            <a:off x="216098" y="7308174"/>
            <a:ext cx="4836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B546B"/>
                </a:solidFill>
                <a:latin typeface="Font Svg 02" pitchFamily="50" charset="0"/>
              </a:rPr>
              <a:t>POINT ONE</a:t>
            </a:r>
            <a:endParaRPr lang="en-PH" sz="60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13797-EB5F-45B1-99EB-312423FFF8D9}"/>
              </a:ext>
            </a:extLst>
          </p:cNvPr>
          <p:cNvSpPr txBox="1"/>
          <p:nvPr/>
        </p:nvSpPr>
        <p:spPr>
          <a:xfrm>
            <a:off x="339276" y="8514037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088E39-D50C-4890-8817-764273E6BDDD}"/>
              </a:ext>
            </a:extLst>
          </p:cNvPr>
          <p:cNvSpPr txBox="1"/>
          <p:nvPr/>
        </p:nvSpPr>
        <p:spPr>
          <a:xfrm>
            <a:off x="320678" y="9971655"/>
            <a:ext cx="5550815" cy="107721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Lorem ipsum dolor sit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amet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consectetur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adipiscing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elit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, sed do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eiusmod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tempor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incididunt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ut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labore et dolore magna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aliqua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 Mattis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pellentesque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nibh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tortor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id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aliquet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n-P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lectus</a:t>
            </a:r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2000505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0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4501553-3DDF-41C7-8BAB-56E3BD768A4F}"/>
              </a:ext>
            </a:extLst>
          </p:cNvPr>
          <p:cNvSpPr txBox="1"/>
          <p:nvPr/>
        </p:nvSpPr>
        <p:spPr>
          <a:xfrm>
            <a:off x="571350" y="140885"/>
            <a:ext cx="467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B546B"/>
                </a:solidFill>
                <a:latin typeface="Font Svg 02" pitchFamily="50" charset="0"/>
              </a:rPr>
              <a:t>EMPRENDEDORES PRINCIPIANTES</a:t>
            </a:r>
            <a:endParaRPr lang="en-PH" sz="3600" b="1" dirty="0">
              <a:solidFill>
                <a:srgbClr val="2B546B"/>
              </a:solidFill>
              <a:latin typeface="Font Svg 02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6ED5B-B0E6-488F-BF20-218B16E97CC0}"/>
              </a:ext>
            </a:extLst>
          </p:cNvPr>
          <p:cNvSpPr/>
          <p:nvPr/>
        </p:nvSpPr>
        <p:spPr>
          <a:xfrm>
            <a:off x="7755184" y="-1636663"/>
            <a:ext cx="5721345" cy="595575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400" dirty="0">
                <a:latin typeface="Font Svg 02" pitchFamily="50" charset="0"/>
              </a:rPr>
              <a:t>1</a:t>
            </a:r>
            <a:endParaRPr lang="en-PH" sz="34400" dirty="0">
              <a:latin typeface="Font Svg 02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42FA13-B962-43E9-AF5C-68ABBB4E9824}"/>
              </a:ext>
            </a:extLst>
          </p:cNvPr>
          <p:cNvSpPr/>
          <p:nvPr/>
        </p:nvSpPr>
        <p:spPr>
          <a:xfrm>
            <a:off x="3814196" y="-7590103"/>
            <a:ext cx="1681814" cy="175072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2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0194A9-3C38-40EF-84BD-7169FEFEDE2F}"/>
              </a:ext>
            </a:extLst>
          </p:cNvPr>
          <p:cNvSpPr/>
          <p:nvPr/>
        </p:nvSpPr>
        <p:spPr>
          <a:xfrm>
            <a:off x="6694148" y="-8465463"/>
            <a:ext cx="1681814" cy="1750720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635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3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847409-B902-4013-8B0D-4CAC9BB37D55}"/>
              </a:ext>
            </a:extLst>
          </p:cNvPr>
          <p:cNvSpPr/>
          <p:nvPr/>
        </p:nvSpPr>
        <p:spPr>
          <a:xfrm>
            <a:off x="9574100" y="-9350787"/>
            <a:ext cx="1681814" cy="1750720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TopUp"/>
            <a:lightRig rig="threePt" dir="t"/>
          </a:scene3d>
          <a:sp3d>
            <a:bevelT/>
            <a:bevelB h="762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Font Svg 02" pitchFamily="50" charset="0"/>
              </a:rPr>
              <a:t>4</a:t>
            </a:r>
            <a:endParaRPr lang="en-PH" sz="9600" dirty="0">
              <a:latin typeface="Font Svg 02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886BB-0A4B-411F-8A25-20B7318329DF}"/>
              </a:ext>
            </a:extLst>
          </p:cNvPr>
          <p:cNvSpPr txBox="1"/>
          <p:nvPr/>
        </p:nvSpPr>
        <p:spPr>
          <a:xfrm>
            <a:off x="304408" y="1677720"/>
            <a:ext cx="572134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Hombres de 18 a 30 años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con nivel socioeconómico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medio bajo</a:t>
            </a:r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pertenecen principalmente al área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nielsen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I (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Pacífico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E3B8A9-2737-42A0-B1C7-F30382D4AD0F}"/>
              </a:ext>
            </a:extLst>
          </p:cNvPr>
          <p:cNvSpPr txBox="1"/>
          <p:nvPr/>
        </p:nvSpPr>
        <p:spPr>
          <a:xfrm>
            <a:off x="304408" y="2845224"/>
            <a:ext cx="5910793" cy="62478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OCUPACIÓN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Son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empleados o </a:t>
            </a:r>
            <a:r>
              <a:rPr lang="es-ES" sz="1600" b="1" dirty="0" err="1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freelancers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que quieren emprender un negocio propio o empresa.</a:t>
            </a:r>
          </a:p>
          <a:p>
            <a:pPr algn="just"/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MOTIVOS PARA EMPRENDER</a:t>
            </a: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Quieren obtener un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ingreso extra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y/o quieren adquirir </a:t>
            </a:r>
            <a:r>
              <a:rPr lang="es-ES" sz="1600" b="1" dirty="0">
                <a:solidFill>
                  <a:schemeClr val="bg2">
                    <a:lumMod val="50000"/>
                  </a:schemeClr>
                </a:solidFill>
                <a:latin typeface="Montserrat" panose="02000505000000020004" pitchFamily="2" charset="0"/>
              </a:rPr>
              <a:t>nuevas habilidades.</a:t>
            </a:r>
          </a:p>
          <a:p>
            <a:pPr algn="just"/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b="1" dirty="0">
                <a:solidFill>
                  <a:srgbClr val="C00000"/>
                </a:solidFill>
                <a:latin typeface="Montserrat" panose="02000505000000020004" pitchFamily="2" charset="0"/>
              </a:rPr>
              <a:t>MIEDOS </a:t>
            </a:r>
            <a:endParaRPr lang="es-ES" sz="1600" dirty="0">
              <a:solidFill>
                <a:srgbClr val="C00000"/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Su principal miedo es que su empresa o negocio fracase debido a una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mala administración 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y que sus amigos y familiares los vean cómo 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perdedores.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 pitchFamily="2" charset="0"/>
            </a:endParaRPr>
          </a:p>
          <a:p>
            <a:pPr algn="just"/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2" charset="0"/>
              </a:rPr>
              <a:t> </a:t>
            </a: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  <a:p>
            <a:endParaRPr lang="es-ES" sz="16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76999-7679-ED12-6E46-D1CF03651444}"/>
              </a:ext>
            </a:extLst>
          </p:cNvPr>
          <p:cNvSpPr txBox="1"/>
          <p:nvPr/>
        </p:nvSpPr>
        <p:spPr>
          <a:xfrm>
            <a:off x="7244861" y="4923693"/>
            <a:ext cx="2815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95 PERSONAS</a:t>
            </a:r>
          </a:p>
          <a:p>
            <a:pPr algn="r"/>
            <a:r>
              <a:rPr lang="es-E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Font Svg 02"/>
              </a:rPr>
              <a:t>23%</a:t>
            </a:r>
            <a:endParaRPr lang="es-MX" sz="3600" b="1" dirty="0">
              <a:solidFill>
                <a:schemeClr val="accent2">
                  <a:lumMod val="20000"/>
                  <a:lumOff val="80000"/>
                </a:schemeClr>
              </a:solidFill>
              <a:latin typeface="Font Svg 02"/>
            </a:endParaRPr>
          </a:p>
        </p:txBody>
      </p:sp>
    </p:spTree>
    <p:extLst>
      <p:ext uri="{BB962C8B-B14F-4D97-AF65-F5344CB8AC3E}">
        <p14:creationId xmlns:p14="http://schemas.microsoft.com/office/powerpoint/2010/main" val="182089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1903</Words>
  <Application>Microsoft Office PowerPoint</Application>
  <PresentationFormat>Widescreen</PresentationFormat>
  <Paragraphs>426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Avenir Next LT Pro Light</vt:lpstr>
      <vt:lpstr>Calibri Light</vt:lpstr>
      <vt:lpstr>Biotif Black</vt:lpstr>
      <vt:lpstr>Arial</vt:lpstr>
      <vt:lpstr>Montserrat</vt:lpstr>
      <vt:lpstr>Font Svg 02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Katia Elyded Morales Tellez</cp:lastModifiedBy>
  <cp:revision>60</cp:revision>
  <dcterms:created xsi:type="dcterms:W3CDTF">2021-07-13T06:26:45Z</dcterms:created>
  <dcterms:modified xsi:type="dcterms:W3CDTF">2022-09-02T00:13:31Z</dcterms:modified>
</cp:coreProperties>
</file>